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321" r:id="rId2"/>
    <p:sldId id="322" r:id="rId3"/>
    <p:sldId id="259" r:id="rId4"/>
    <p:sldId id="260" r:id="rId5"/>
    <p:sldId id="324"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25" r:id="rId62"/>
    <p:sldId id="319" r:id="rId63"/>
    <p:sldId id="326" r:id="rId64"/>
    <p:sldId id="367" r:id="rId65"/>
    <p:sldId id="328" r:id="rId66"/>
    <p:sldId id="329" r:id="rId67"/>
    <p:sldId id="330" r:id="rId68"/>
    <p:sldId id="331" r:id="rId69"/>
    <p:sldId id="333" r:id="rId70"/>
    <p:sldId id="334" r:id="rId71"/>
    <p:sldId id="335" r:id="rId72"/>
    <p:sldId id="336" r:id="rId73"/>
    <p:sldId id="337" r:id="rId74"/>
    <p:sldId id="338" r:id="rId75"/>
    <p:sldId id="339" r:id="rId76"/>
    <p:sldId id="340" r:id="rId77"/>
    <p:sldId id="341" r:id="rId78"/>
    <p:sldId id="343" r:id="rId79"/>
    <p:sldId id="368" r:id="rId80"/>
    <p:sldId id="345" r:id="rId81"/>
    <p:sldId id="346" r:id="rId82"/>
    <p:sldId id="347" r:id="rId83"/>
    <p:sldId id="348" r:id="rId84"/>
    <p:sldId id="349" r:id="rId85"/>
    <p:sldId id="350" r:id="rId86"/>
    <p:sldId id="351" r:id="rId87"/>
    <p:sldId id="369" r:id="rId88"/>
    <p:sldId id="353" r:id="rId89"/>
    <p:sldId id="354" r:id="rId90"/>
    <p:sldId id="355" r:id="rId91"/>
    <p:sldId id="356" r:id="rId92"/>
    <p:sldId id="357" r:id="rId93"/>
    <p:sldId id="358" r:id="rId94"/>
    <p:sldId id="359" r:id="rId95"/>
    <p:sldId id="360" r:id="rId96"/>
    <p:sldId id="361" r:id="rId97"/>
    <p:sldId id="363" r:id="rId98"/>
    <p:sldId id="364" r:id="rId99"/>
    <p:sldId id="36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70"/>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3"/>
    <p:restoredTop sz="87380"/>
  </p:normalViewPr>
  <p:slideViewPr>
    <p:cSldViewPr snapToGrid="0" snapToObjects="1">
      <p:cViewPr varScale="1">
        <p:scale>
          <a:sx n="195" d="100"/>
          <a:sy n="195" d="100"/>
        </p:scale>
        <p:origin x="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sanimated.com/animation.php?t=Quicksor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if then else example, for loops, while loops</a:t>
            </a:r>
          </a:p>
        </p:txBody>
      </p:sp>
    </p:spTree>
    <p:extLst>
      <p:ext uri="{BB962C8B-B14F-4D97-AF65-F5344CB8AC3E}">
        <p14:creationId xmlns:p14="http://schemas.microsoft.com/office/powerpoint/2010/main" val="248262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Shape 946"/>
          <p:cNvSpPr>
            <a:spLocks noGrp="1" noRot="1" noChangeAspect="1"/>
          </p:cNvSpPr>
          <p:nvPr>
            <p:ph type="sldImg"/>
          </p:nvPr>
        </p:nvSpPr>
        <p:spPr>
          <a:prstGeom prst="rect">
            <a:avLst/>
          </a:prstGeom>
        </p:spPr>
        <p:txBody>
          <a:bodyPr/>
          <a:lstStyle/>
          <a:p>
            <a:endParaRPr/>
          </a:p>
        </p:txBody>
      </p:sp>
      <p:sp>
        <p:nvSpPr>
          <p:cNvPr id="947" name="Shape 947"/>
          <p:cNvSpPr>
            <a:spLocks noGrp="1"/>
          </p:cNvSpPr>
          <p:nvPr>
            <p:ph type="body" sz="quarter" idx="1"/>
          </p:nvPr>
        </p:nvSpPr>
        <p:spPr>
          <a:prstGeom prst="rect">
            <a:avLst/>
          </a:prstGeom>
        </p:spPr>
        <p:txBody>
          <a:bodyPr/>
          <a:lstStyle/>
          <a:p>
            <a:r>
              <a:rPr dirty="0"/>
              <a:t>As long as you haven’t modified the order of important operations, then once will save you money</a:t>
            </a:r>
            <a:r>
              <a:rPr lang="en-US" dirty="0"/>
              <a:t> with incremental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Retroactive print-line debugging will execute quickly, because of the cached results</a:t>
            </a:r>
          </a:p>
        </p:txBody>
      </p:sp>
    </p:spTree>
    <p:extLst>
      <p:ext uri="{BB962C8B-B14F-4D97-AF65-F5344CB8AC3E}">
        <p14:creationId xmlns:p14="http://schemas.microsoft.com/office/powerpoint/2010/main" val="417433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r>
              <a:t>The first time around, TurKit would get to the first fork, create HIT A, and try to wait for it. </a:t>
            </a:r>
          </a:p>
          <a:p>
            <a:r>
              <a:t>It would not be done, so it would crash that forked branch (rather than actually waiting),</a:t>
            </a:r>
          </a:p>
          <a:p>
            <a:r>
              <a:t>And then the next fork would create HIT C. </a:t>
            </a:r>
          </a:p>
          <a:p>
            <a:r>
              <a:t>So the first time the script runs, HITs A and C will be created, and each subsequent time it runs, it will check on both HITs to see if they are done.</a:t>
            </a:r>
          </a:p>
        </p:txBody>
      </p:sp>
    </p:spTree>
    <p:extLst>
      <p:ext uri="{BB962C8B-B14F-4D97-AF65-F5344CB8AC3E}">
        <p14:creationId xmlns:p14="http://schemas.microsoft.com/office/powerpoint/2010/main" val="357473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hape 993"/>
          <p:cNvSpPr>
            <a:spLocks noGrp="1" noRot="1" noChangeAspect="1"/>
          </p:cNvSpPr>
          <p:nvPr>
            <p:ph type="sldImg"/>
          </p:nvPr>
        </p:nvSpPr>
        <p:spPr>
          <a:prstGeom prst="rect">
            <a:avLst/>
          </a:prstGeom>
        </p:spPr>
        <p:txBody>
          <a:bodyPr/>
          <a:lstStyle/>
          <a:p>
            <a:endParaRPr/>
          </a:p>
        </p:txBody>
      </p:sp>
      <p:sp>
        <p:nvSpPr>
          <p:cNvPr id="994" name="Shape 994"/>
          <p:cNvSpPr>
            <a:spLocks noGrp="1"/>
          </p:cNvSpPr>
          <p:nvPr>
            <p:ph type="body" sz="quarter" idx="1"/>
          </p:nvPr>
        </p:nvSpPr>
        <p:spPr>
          <a:prstGeom prst="rect">
            <a:avLst/>
          </a:prstGeom>
        </p:spPr>
        <p:txBody>
          <a:bodyPr/>
          <a:lstStyle/>
          <a:p>
            <a:r>
              <a:t>More sophisticated voting that doesn’t collect all votes if first ones are for majority. </a:t>
            </a:r>
          </a:p>
        </p:txBody>
      </p:sp>
    </p:spTree>
    <p:extLst>
      <p:ext uri="{BB962C8B-B14F-4D97-AF65-F5344CB8AC3E}">
        <p14:creationId xmlns:p14="http://schemas.microsoft.com/office/powerpoint/2010/main" val="407889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The paper on the syllabus defines a way of doing quick sort in parallel using the fork() command</a:t>
            </a:r>
          </a:p>
        </p:txBody>
      </p:sp>
    </p:spTree>
    <p:extLst>
      <p:ext uri="{BB962C8B-B14F-4D97-AF65-F5344CB8AC3E}">
        <p14:creationId xmlns:p14="http://schemas.microsoft.com/office/powerpoint/2010/main" val="134173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91</a:t>
            </a:fld>
            <a:endParaRPr lang="en-US"/>
          </a:p>
        </p:txBody>
      </p:sp>
    </p:spTree>
    <p:extLst>
      <p:ext uri="{BB962C8B-B14F-4D97-AF65-F5344CB8AC3E}">
        <p14:creationId xmlns:p14="http://schemas.microsoft.com/office/powerpoint/2010/main" val="289878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hape 1009"/>
          <p:cNvSpPr>
            <a:spLocks noGrp="1" noRot="1" noChangeAspect="1"/>
          </p:cNvSpPr>
          <p:nvPr>
            <p:ph type="sldImg"/>
          </p:nvPr>
        </p:nvSpPr>
        <p:spPr>
          <a:prstGeom prst="rect">
            <a:avLst/>
          </a:prstGeom>
        </p:spPr>
        <p:txBody>
          <a:bodyPr/>
          <a:lstStyle/>
          <a:p>
            <a:endParaRPr/>
          </a:p>
        </p:txBody>
      </p:sp>
      <p:sp>
        <p:nvSpPr>
          <p:cNvPr id="1010" name="Shape 1010"/>
          <p:cNvSpPr>
            <a:spLocks noGrp="1"/>
          </p:cNvSpPr>
          <p:nvPr>
            <p:ph type="body" sz="quarter" idx="1"/>
          </p:nvPr>
        </p:nvSpPr>
        <p:spPr>
          <a:prstGeom prst="rect">
            <a:avLst/>
          </a:prstGeom>
        </p:spPr>
        <p:txBody>
          <a:bodyPr/>
          <a:lstStyle/>
          <a:p>
            <a:r>
              <a:t>ccb - todo - update this with screenshots</a:t>
            </a:r>
          </a:p>
        </p:txBody>
      </p:sp>
    </p:spTree>
    <p:extLst>
      <p:ext uri="{BB962C8B-B14F-4D97-AF65-F5344CB8AC3E}">
        <p14:creationId xmlns:p14="http://schemas.microsoft.com/office/powerpoint/2010/main" val="363255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Analyzed results over 30,000 assignments.  Time took longer for higher paying tasks.  Why? Higher paying tasks might contain more work, and therefore are longer.  Even subtracting work time out, the time until take-up followed the same trend.  Why?</a:t>
            </a:r>
          </a:p>
          <a:p>
            <a:endParaRPr/>
          </a:p>
          <a:p>
            <a:r>
              <a:t>Our higher paying tasks are typically more difficult, so we expect them to take longer to perform. However, if we subtract this time, the chart still increases, meaning it takes longer for turkers to start the higher paying tasks. One explanation is that turkers sort by reward, and 10-cent tasks are not on the first page of results. Another explanation is that turkers are looking for quick and easy tasks.</a:t>
            </a:r>
          </a:p>
        </p:txBody>
      </p:sp>
    </p:spTree>
    <p:extLst>
      <p:ext uri="{BB962C8B-B14F-4D97-AF65-F5344CB8AC3E}">
        <p14:creationId xmlns:p14="http://schemas.microsoft.com/office/powerpoint/2010/main" val="156928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Graph based on 2648 HITs with 1 cent reward.  Only five completed within 10 seconds.</a:t>
            </a:r>
          </a:p>
          <a:p>
            <a:r>
              <a:t>This gives a better picture of the round-trip time-to-completion for the 1-cent tasks. The average is 4 minutes, where 82% take between 30 seconds and 5 minutes. About 0.1% complete within 10 seconds. The fastest is 7 seconds.</a:t>
            </a:r>
          </a:p>
          <a:p>
            <a:endParaRPr/>
          </a:p>
          <a:p>
            <a:r>
              <a:t>Note log scale on y axis</a:t>
            </a:r>
          </a:p>
        </p:txBody>
      </p:sp>
    </p:spTree>
    <p:extLst>
      <p:ext uri="{BB962C8B-B14F-4D97-AF65-F5344CB8AC3E}">
        <p14:creationId xmlns:p14="http://schemas.microsoft.com/office/powerpoint/2010/main" val="3740971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Shape 1025"/>
          <p:cNvSpPr>
            <a:spLocks noGrp="1" noRot="1" noChangeAspect="1"/>
          </p:cNvSpPr>
          <p:nvPr>
            <p:ph type="sldImg"/>
          </p:nvPr>
        </p:nvSpPr>
        <p:spPr>
          <a:prstGeom prst="rect">
            <a:avLst/>
          </a:prstGeom>
        </p:spPr>
        <p:txBody>
          <a:bodyPr/>
          <a:lstStyle/>
          <a:p>
            <a:endParaRPr/>
          </a:p>
        </p:txBody>
      </p:sp>
      <p:sp>
        <p:nvSpPr>
          <p:cNvPr id="1026" name="Shape 1026"/>
          <p:cNvSpPr>
            <a:spLocks noGrp="1"/>
          </p:cNvSpPr>
          <p:nvPr>
            <p:ph type="body" sz="quarter" idx="1"/>
          </p:nvPr>
        </p:nvSpPr>
        <p:spPr>
          <a:prstGeom prst="rect">
            <a:avLst/>
          </a:prstGeom>
        </p:spPr>
        <p:txBody>
          <a:bodyPr/>
          <a:lstStyle/>
          <a:p>
            <a:r>
              <a:t>ccb - todo - summarize Greg’s paper on SEO for MTurk</a:t>
            </a:r>
          </a:p>
        </p:txBody>
      </p:sp>
    </p:spTree>
    <p:extLst>
      <p:ext uri="{BB962C8B-B14F-4D97-AF65-F5344CB8AC3E}">
        <p14:creationId xmlns:p14="http://schemas.microsoft.com/office/powerpoint/2010/main" val="364567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noRot="1" noChangeAspect="1"/>
          </p:cNvSpPr>
          <p:nvPr>
            <p:ph type="sldImg"/>
          </p:nvPr>
        </p:nvSpPr>
        <p:spPr>
          <a:prstGeom prst="rect">
            <a:avLst/>
          </a:prstGeom>
        </p:spPr>
        <p:txBody>
          <a:bodyPr/>
          <a:lstStyle/>
          <a:p>
            <a:endParaRPr/>
          </a:p>
        </p:txBody>
      </p:sp>
      <p:sp>
        <p:nvSpPr>
          <p:cNvPr id="1031" name="Shape 1031"/>
          <p:cNvSpPr>
            <a:spLocks noGrp="1"/>
          </p:cNvSpPr>
          <p:nvPr>
            <p:ph type="body" sz="quarter" idx="1"/>
          </p:nvPr>
        </p:nvSpPr>
        <p:spPr>
          <a:prstGeom prst="rect">
            <a:avLst/>
          </a:prstGeom>
        </p:spPr>
        <p:txBody>
          <a:bodyPr/>
          <a:lstStyle/>
          <a:p>
            <a:r>
              <a:t>The largest script in our corpus creates 956 HITs. It takes 10.6 seconds to rerun a full trace, and the database file is 7.1MBs. It takes Rhino 0.91 seconds to parse and load the database into memory, where the database expands to 25.8MBs.</a:t>
            </a:r>
          </a:p>
        </p:txBody>
      </p:sp>
    </p:spTree>
    <p:extLst>
      <p:ext uri="{BB962C8B-B14F-4D97-AF65-F5344CB8AC3E}">
        <p14:creationId xmlns:p14="http://schemas.microsoft.com/office/powerpoint/2010/main" val="1641904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pPr defTabSz="457200">
              <a:spcBef>
                <a:spcPts val="1200"/>
              </a:spcBef>
              <a:defRPr sz="1300">
                <a:latin typeface="Times New Roman"/>
                <a:ea typeface="Times New Roman"/>
                <a:cs typeface="Times New Roman"/>
                <a:sym typeface="Times New Roman"/>
              </a:defRPr>
            </a:pPr>
            <a:r>
              <a:t>Generate a list of ideas on what to do in NYC and then sort them.</a:t>
            </a:r>
          </a:p>
          <a:p>
            <a:pPr defTabSz="457200">
              <a:spcBef>
                <a:spcPts val="1200"/>
              </a:spcBef>
              <a:defRPr sz="1300">
                <a:latin typeface="Times New Roman"/>
                <a:ea typeface="Times New Roman"/>
                <a:cs typeface="Times New Roman"/>
                <a:sym typeface="Times New Roman"/>
              </a:defRPr>
            </a:pPr>
            <a:r>
              <a:t>TurKit lets them use Mechanical Turk as a function call to generate ideas and compare them.</a:t>
            </a:r>
          </a:p>
          <a:p>
            <a:pPr defTabSz="457200">
              <a:spcBef>
                <a:spcPts val="1200"/>
              </a:spcBef>
              <a:defRPr sz="1300">
                <a:latin typeface="Times New Roman"/>
                <a:ea typeface="Times New Roman"/>
                <a:cs typeface="Times New Roman"/>
                <a:sym typeface="Times New Roman"/>
              </a:defRPr>
            </a:pPr>
            <a:endParaRPr sz="1200">
              <a:latin typeface="Times Roman"/>
              <a:ea typeface="Times Roman"/>
              <a:cs typeface="Times Roman"/>
              <a:sym typeface="Times Roman"/>
            </a:endParaRPr>
          </a:p>
        </p:txBody>
      </p:sp>
    </p:spTree>
    <p:extLst>
      <p:ext uri="{BB962C8B-B14F-4D97-AF65-F5344CB8AC3E}">
        <p14:creationId xmlns:p14="http://schemas.microsoft.com/office/powerpoint/2010/main" val="51573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a:spLocks noGrp="1" noRot="1" noChangeAspect="1"/>
          </p:cNvSpPr>
          <p:nvPr>
            <p:ph type="sldImg"/>
          </p:nvPr>
        </p:nvSpPr>
        <p:spPr>
          <a:prstGeom prst="rect">
            <a:avLst/>
          </a:prstGeom>
        </p:spPr>
        <p:txBody>
          <a:bodyPr/>
          <a:lstStyle/>
          <a:p>
            <a:endParaRPr/>
          </a:p>
        </p:txBody>
      </p:sp>
      <p:sp>
        <p:nvSpPr>
          <p:cNvPr id="1039" name="Shape 1039"/>
          <p:cNvSpPr>
            <a:spLocks noGrp="1"/>
          </p:cNvSpPr>
          <p:nvPr>
            <p:ph type="body" sz="quarter" idx="1"/>
          </p:nvPr>
        </p:nvSpPr>
        <p:spPr>
          <a:prstGeom prst="rect">
            <a:avLst/>
          </a:prstGeom>
        </p:spPr>
        <p:txBody>
          <a:bodyPr/>
          <a:lstStyle/>
          <a:p>
            <a:pPr defTabSz="457200">
              <a:spcBef>
                <a:spcPts val="1200"/>
              </a:spcBef>
              <a:defRPr sz="2100">
                <a:latin typeface="Times New Roman"/>
                <a:ea typeface="Times New Roman"/>
                <a:cs typeface="Times New Roman"/>
                <a:sym typeface="Times New Roman"/>
              </a:defRPr>
            </a:pPr>
            <a:r>
              <a:t>Parallel programming in the crash-and-rerun model is not completely general. For instance, we proposed a parallel version of quicksort that performs the partition in parallel, and then sorts each sublist in parallel. However, it joins between partitioning the elements, and sorting the sublists. In theory, this is not necessary. Once we have a few elements for a given sublist, we should be able to start sorting it right away (provided that we chose a pivot from among the elements that we have so far). Doing so is possible in TurKit by storing extra state information in the database, but is infeasible using </a:t>
            </a:r>
            <a:r>
              <a:rPr sz="2000" i="1">
                <a:latin typeface="Times Roman"/>
                <a:ea typeface="Times Roman"/>
                <a:cs typeface="Times Roman"/>
                <a:sym typeface="Times Roman"/>
              </a:rPr>
              <a:t>once</a:t>
            </a:r>
            <a:r>
              <a:t>, </a:t>
            </a:r>
            <a:r>
              <a:rPr sz="2000" i="1">
                <a:latin typeface="Times Roman"/>
                <a:ea typeface="Times Roman"/>
                <a:cs typeface="Times Roman"/>
                <a:sym typeface="Times Roman"/>
              </a:rPr>
              <a:t>fork </a:t>
            </a:r>
            <a:r>
              <a:t>and </a:t>
            </a:r>
            <a:r>
              <a:rPr sz="2000" i="1">
                <a:latin typeface="Times Roman"/>
                <a:ea typeface="Times Roman"/>
                <a:cs typeface="Times Roman"/>
                <a:sym typeface="Times Roman"/>
              </a:rPr>
              <a:t>join </a:t>
            </a:r>
            <a:r>
              <a:t>alone.</a:t>
            </a:r>
            <a:endParaRPr sz="2000">
              <a:latin typeface="Times Roman"/>
              <a:ea typeface="Times Roman"/>
              <a:cs typeface="Times Roman"/>
              <a:sym typeface="Times Roman"/>
            </a:endParaRPr>
          </a:p>
        </p:txBody>
      </p:sp>
    </p:spTree>
    <p:extLst>
      <p:ext uri="{BB962C8B-B14F-4D97-AF65-F5344CB8AC3E}">
        <p14:creationId xmlns:p14="http://schemas.microsoft.com/office/powerpoint/2010/main" val="91159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Page 46 of Greg’s thesis gives some examples of other programming languages which maintain states between runs</a:t>
            </a:r>
          </a:p>
        </p:txBody>
      </p:sp>
    </p:spTree>
    <p:extLst>
      <p:ext uri="{BB962C8B-B14F-4D97-AF65-F5344CB8AC3E}">
        <p14:creationId xmlns:p14="http://schemas.microsoft.com/office/powerpoint/2010/main" val="214742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rPr dirty="0"/>
              <a:t>animation of quicksort</a:t>
            </a:r>
          </a:p>
          <a:p>
            <a:r>
              <a:rPr dirty="0"/>
              <a:t>animate it once for an array of words, animate it a second time for an array of kittens</a:t>
            </a:r>
          </a:p>
          <a:p>
            <a:r>
              <a:rPr u="sng" dirty="0">
                <a:hlinkClick r:id="rId3"/>
              </a:rPr>
              <a:t>http://www.csanimated.com/animation.php?t=Quicksort</a:t>
            </a:r>
            <a:endParaRPr lang="en-US" u="sng" dirty="0">
              <a:hlinkClick r:id="rId3"/>
            </a:endParaRPr>
          </a:p>
          <a:p>
            <a:endParaRPr lang="en-US" u="sng" dirty="0">
              <a:hlinkClick r:id="rId3"/>
            </a:endParaRPr>
          </a:p>
          <a:p>
            <a:r>
              <a:rPr lang="en-US" dirty="0"/>
              <a:t>NOTE: The above link is deprecated as Adobe Flash is no longer supported; alternatively, here is another animation of Quicksort: http://</a:t>
            </a:r>
            <a:r>
              <a:rPr lang="en-US" dirty="0" err="1"/>
              <a:t>cs.armstrong.edu</a:t>
            </a:r>
            <a:r>
              <a:rPr lang="en-US" dirty="0"/>
              <a:t>/liang/animation/web/</a:t>
            </a:r>
            <a:r>
              <a:rPr lang="en-US" dirty="0" err="1"/>
              <a:t>QuickSortPartition.html</a:t>
            </a:r>
            <a:r>
              <a:rPr lang="en-US" dirty="0"/>
              <a:t> </a:t>
            </a:r>
            <a:endParaRPr lang="en-US" u="sng" dirty="0">
              <a:hlinkClick r:id="rId3"/>
            </a:endParaRPr>
          </a:p>
        </p:txBody>
      </p:sp>
    </p:spTree>
    <p:extLst>
      <p:ext uri="{BB962C8B-B14F-4D97-AF65-F5344CB8AC3E}">
        <p14:creationId xmlns:p14="http://schemas.microsoft.com/office/powerpoint/2010/main" val="152508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63</a:t>
            </a:fld>
            <a:endParaRPr lang="en-US"/>
          </a:p>
        </p:txBody>
      </p:sp>
    </p:spTree>
    <p:extLst>
      <p:ext uri="{BB962C8B-B14F-4D97-AF65-F5344CB8AC3E}">
        <p14:creationId xmlns:p14="http://schemas.microsoft.com/office/powerpoint/2010/main" val="338696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64</a:t>
            </a:fld>
            <a:endParaRPr lang="en-US"/>
          </a:p>
        </p:txBody>
      </p:sp>
    </p:spTree>
    <p:extLst>
      <p:ext uri="{BB962C8B-B14F-4D97-AF65-F5344CB8AC3E}">
        <p14:creationId xmlns:p14="http://schemas.microsoft.com/office/powerpoint/2010/main" val="156220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p>
            <a:r>
              <a:t>Originally we picked this picture at random to begin the comparison.</a:t>
            </a:r>
          </a:p>
        </p:txBody>
      </p:sp>
    </p:spTree>
    <p:extLst>
      <p:ext uri="{BB962C8B-B14F-4D97-AF65-F5344CB8AC3E}">
        <p14:creationId xmlns:p14="http://schemas.microsoft.com/office/powerpoint/2010/main" val="77187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862"/>
          <p:cNvSpPr>
            <a:spLocks noGrp="1" noRot="1" noChangeAspect="1"/>
          </p:cNvSpPr>
          <p:nvPr>
            <p:ph type="sldImg"/>
          </p:nvPr>
        </p:nvSpPr>
        <p:spPr>
          <a:prstGeom prst="rect">
            <a:avLst/>
          </a:prstGeom>
        </p:spPr>
        <p:txBody>
          <a:bodyPr/>
          <a:lstStyle/>
          <a:p>
            <a:endParaRPr/>
          </a:p>
        </p:txBody>
      </p:sp>
      <p:sp>
        <p:nvSpPr>
          <p:cNvPr id="863" name="Shape 863"/>
          <p:cNvSpPr>
            <a:spLocks noGrp="1"/>
          </p:cNvSpPr>
          <p:nvPr>
            <p:ph type="body" sz="quarter" idx="1"/>
          </p:nvPr>
        </p:nvSpPr>
        <p:spPr>
          <a:prstGeom prst="rect">
            <a:avLst/>
          </a:prstGeom>
        </p:spPr>
        <p:txBody>
          <a:bodyPr/>
          <a:lstStyle/>
          <a:p>
            <a:r>
              <a:t>But what if we next time, we instead randomly chose this one?</a:t>
            </a:r>
          </a:p>
        </p:txBody>
      </p:sp>
    </p:spTree>
    <p:extLst>
      <p:ext uri="{BB962C8B-B14F-4D97-AF65-F5344CB8AC3E}">
        <p14:creationId xmlns:p14="http://schemas.microsoft.com/office/powerpoint/2010/main" val="50017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prstGeom prst="rect">
            <a:avLst/>
          </a:prstGeom>
        </p:spPr>
        <p:txBody>
          <a:bodyPr/>
          <a:lstStyle/>
          <a:p>
            <a:endParaRPr/>
          </a:p>
        </p:txBody>
      </p:sp>
      <p:sp>
        <p:nvSpPr>
          <p:cNvPr id="942" name="Shape 942"/>
          <p:cNvSpPr>
            <a:spLocks noGrp="1"/>
          </p:cNvSpPr>
          <p:nvPr>
            <p:ph type="body" sz="quarter" idx="1"/>
          </p:nvPr>
        </p:nvSpPr>
        <p:spPr>
          <a:prstGeom prst="rect">
            <a:avLst/>
          </a:prstGeom>
        </p:spPr>
        <p:txBody>
          <a:bodyPr/>
          <a:lstStyle/>
          <a:p>
            <a:r>
              <a:t>For example, calling “Bonus” on MTurk multiple times would caused problems, or if calling Reject toggled the operation, then wrap with once.</a:t>
            </a:r>
          </a:p>
        </p:txBody>
      </p:sp>
    </p:spTree>
    <p:extLst>
      <p:ext uri="{BB962C8B-B14F-4D97-AF65-F5344CB8AC3E}">
        <p14:creationId xmlns:p14="http://schemas.microsoft.com/office/powerpoint/2010/main" val="946083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149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jpeg"/><Relationship Id="rId7"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1.jpeg"/><Relationship Id="rId7"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13.jpeg"/><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3.jpeg"/><Relationship Id="rId7" Type="http://schemas.openxmlformats.org/officeDocument/2006/relationships/image" Target="../media/image7.jpeg"/><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jpeg"/></Relationships>
</file>

<file path=ppt/slides/_rels/slide5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8.jpeg"/></Relationships>
</file>

<file path=ppt/slides/_rels/slide7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jpeg"/><Relationship Id="rId7"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diction Markets"/>
          <p:cNvSpPr txBox="1">
            <a:spLocks noGrp="1"/>
          </p:cNvSpPr>
          <p:nvPr>
            <p:ph type="ctrTitle"/>
          </p:nvPr>
        </p:nvSpPr>
        <p:spPr>
          <a:prstGeom prst="rect">
            <a:avLst/>
          </a:prstGeom>
        </p:spPr>
        <p:txBody>
          <a:bodyPr/>
          <a:lstStyle/>
          <a:p>
            <a:r>
              <a:rPr lang="en-US" dirty="0"/>
              <a:t>Programming the Crowd</a:t>
            </a:r>
            <a:endParaRPr dirty="0"/>
          </a:p>
        </p:txBody>
      </p:sp>
    </p:spTree>
    <p:extLst>
      <p:ext uri="{BB962C8B-B14F-4D97-AF65-F5344CB8AC3E}">
        <p14:creationId xmlns:p14="http://schemas.microsoft.com/office/powerpoint/2010/main" val="212218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22"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23"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24"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25"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26"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27"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28"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29"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30"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478481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81"/>
          <p:cNvSpPr/>
          <p:nvPr/>
        </p:nvSpPr>
        <p:spPr>
          <a:xfrm>
            <a:off x="5649516" y="209847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33"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34"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35"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36"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37"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38"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39"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40"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41"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42"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262559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81"/>
          <p:cNvSpPr/>
          <p:nvPr/>
        </p:nvSpPr>
        <p:spPr>
          <a:xfrm>
            <a:off x="702468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45"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46"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47"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48"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49"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50"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5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52"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53"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325422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56" name="39"/>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57"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58"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59"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60"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61"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62"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63"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64"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65"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234740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68"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69"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70"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71"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72"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73"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74"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75"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76"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072467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79"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80" name="68"/>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81"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82"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83"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84"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85"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86"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87"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88"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79030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91"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92"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93"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94"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95"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96"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97"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98"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9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229418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02"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03"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04" name="9"/>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05"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06"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07"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08"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09"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10"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11"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1193860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14"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15"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16"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17"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18"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19"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20"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21"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22"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874596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25"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26"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27"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28" name="3"/>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29"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30"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3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32"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33"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34"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94774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MTurk provides an on-demand source for human computation…"/>
          <p:cNvSpPr txBox="1">
            <a:spLocks noGrp="1"/>
          </p:cNvSpPr>
          <p:nvPr>
            <p:ph type="body" idx="1"/>
          </p:nvPr>
        </p:nvSpPr>
        <p:spPr>
          <a:xfrm>
            <a:off x="399672" y="1348547"/>
            <a:ext cx="11348631" cy="4793836"/>
          </a:xfrm>
          <a:prstGeom prst="rect">
            <a:avLst/>
          </a:prstGeom>
        </p:spPr>
        <p:txBody>
          <a:bodyPr>
            <a:normAutofit/>
          </a:bodyPr>
          <a:lstStyle/>
          <a:p>
            <a:pPr marL="342900" indent="-342900">
              <a:buFont typeface="Arial" panose="020B0604020202020204" pitchFamily="34" charset="0"/>
              <a:buChar char="•"/>
            </a:pPr>
            <a:r>
              <a:rPr sz="2400" dirty="0" err="1">
                <a:latin typeface="Arial" panose="020B0604020202020204" pitchFamily="34" charset="0"/>
                <a:cs typeface="Arial" panose="020B0604020202020204" pitchFamily="34" charset="0"/>
              </a:rPr>
              <a:t>MTurk</a:t>
            </a:r>
            <a:r>
              <a:rPr sz="2400" dirty="0">
                <a:latin typeface="Arial" panose="020B0604020202020204" pitchFamily="34" charset="0"/>
                <a:cs typeface="Arial" panose="020B0604020202020204" pitchFamily="34" charset="0"/>
              </a:rPr>
              <a:t> provides an on-demand source for human computation</a:t>
            </a:r>
          </a:p>
          <a:p>
            <a:pPr marL="342900" indent="-342900">
              <a:buFont typeface="Arial" panose="020B0604020202020204" pitchFamily="34" charset="0"/>
              <a:buChar char="•"/>
            </a:pPr>
            <a:r>
              <a:rPr sz="2400" dirty="0">
                <a:latin typeface="Arial" panose="020B0604020202020204" pitchFamily="34" charset="0"/>
                <a:cs typeface="Arial" panose="020B0604020202020204" pitchFamily="34" charset="0"/>
              </a:rPr>
              <a:t>Potential opportunities for exploring algorithms that use people as a f</a:t>
            </a:r>
            <a:r>
              <a:rPr lang="en-US" sz="2400" dirty="0">
                <a:latin typeface="Arial" panose="020B0604020202020204" pitchFamily="34" charset="0"/>
                <a:cs typeface="Arial" panose="020B0604020202020204" pitchFamily="34" charset="0"/>
              </a:rPr>
              <a:t>unction</a:t>
            </a:r>
            <a:r>
              <a:rPr sz="2400" dirty="0">
                <a:latin typeface="Arial" panose="020B0604020202020204" pitchFamily="34" charset="0"/>
                <a:cs typeface="Arial" panose="020B0604020202020204" pitchFamily="34" charset="0"/>
              </a:rPr>
              <a:t> call</a:t>
            </a:r>
          </a:p>
          <a:p>
            <a:pPr marL="342900" indent="-342900">
              <a:buFont typeface="Arial" panose="020B0604020202020204" pitchFamily="34" charset="0"/>
              <a:buChar char="•"/>
            </a:pPr>
            <a:r>
              <a:rPr sz="2400" dirty="0">
                <a:latin typeface="Arial" panose="020B0604020202020204" pitchFamily="34" charset="0"/>
                <a:cs typeface="Arial" panose="020B0604020202020204" pitchFamily="34" charset="0"/>
              </a:rPr>
              <a:t>However, </a:t>
            </a:r>
            <a:r>
              <a:rPr sz="2400" dirty="0" err="1">
                <a:latin typeface="Arial" panose="020B0604020202020204" pitchFamily="34" charset="0"/>
                <a:cs typeface="Arial" panose="020B0604020202020204" pitchFamily="34" charset="0"/>
              </a:rPr>
              <a:t>MTurk</a:t>
            </a:r>
            <a:r>
              <a:rPr sz="2400" dirty="0">
                <a:latin typeface="Arial" panose="020B0604020202020204" pitchFamily="34" charset="0"/>
                <a:cs typeface="Arial" panose="020B0604020202020204" pitchFamily="34" charset="0"/>
              </a:rPr>
              <a:t> isn’t set up to support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algorithms</a:t>
            </a:r>
          </a:p>
        </p:txBody>
      </p:sp>
      <p:sp>
        <p:nvSpPr>
          <p:cNvPr id="3" name="Title 2">
            <a:extLst>
              <a:ext uri="{FF2B5EF4-FFF2-40B4-BE49-F238E27FC236}">
                <a16:creationId xmlns:a16="http://schemas.microsoft.com/office/drawing/2014/main" id="{1695DB51-DC21-9049-9944-DA70429E192B}"/>
              </a:ext>
            </a:extLst>
          </p:cNvPr>
          <p:cNvSpPr>
            <a:spLocks noGrp="1"/>
          </p:cNvSpPr>
          <p:nvPr>
            <p:ph type="title"/>
          </p:nvPr>
        </p:nvSpPr>
        <p:spPr/>
        <p:txBody>
          <a:bodyPr/>
          <a:lstStyle/>
          <a:p>
            <a:r>
              <a:rPr lang="en-US" dirty="0"/>
              <a:t>Algorithms for human computation</a:t>
            </a:r>
          </a:p>
        </p:txBody>
      </p:sp>
    </p:spTree>
    <p:extLst>
      <p:ext uri="{BB962C8B-B14F-4D97-AF65-F5344CB8AC3E}">
        <p14:creationId xmlns:p14="http://schemas.microsoft.com/office/powerpoint/2010/main" val="42327269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37"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38"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39"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40"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41" name="28"/>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42"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43"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44"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45"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46"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251987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49"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50"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51"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52"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53"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54" name="62"/>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55"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56"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57"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58"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2928855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61"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62"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63"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64"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65"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66" name="62"/>
          <p:cNvSpPr/>
          <p:nvPr/>
        </p:nvSpPr>
        <p:spPr>
          <a:xfrm>
            <a:off x="8819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67"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68" name="25"/>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6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70"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1469759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81"/>
          <p:cNvSpPr/>
          <p:nvPr/>
        </p:nvSpPr>
        <p:spPr>
          <a:xfrm>
            <a:off x="705147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73"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74" name="68"/>
          <p:cNvSpPr/>
          <p:nvPr/>
        </p:nvSpPr>
        <p:spPr>
          <a:xfrm>
            <a:off x="794444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75"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76"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77"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78" name="62"/>
          <p:cNvSpPr/>
          <p:nvPr/>
        </p:nvSpPr>
        <p:spPr>
          <a:xfrm>
            <a:off x="8837414"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79"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80" name="25"/>
          <p:cNvSpPr/>
          <p:nvPr/>
        </p:nvSpPr>
        <p:spPr>
          <a:xfrm>
            <a:off x="5390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81" name="97"/>
          <p:cNvSpPr/>
          <p:nvPr/>
        </p:nvSpPr>
        <p:spPr>
          <a:xfrm>
            <a:off x="5649516" y="211633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82"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346590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85"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86"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87"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88"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89"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90" name="62"/>
          <p:cNvSpPr/>
          <p:nvPr/>
        </p:nvSpPr>
        <p:spPr>
          <a:xfrm>
            <a:off x="8819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9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92" name="25"/>
          <p:cNvSpPr/>
          <p:nvPr/>
        </p:nvSpPr>
        <p:spPr>
          <a:xfrm>
            <a:off x="5390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93" name="97"/>
          <p:cNvSpPr/>
          <p:nvPr/>
        </p:nvSpPr>
        <p:spPr>
          <a:xfrm>
            <a:off x="9712523"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445465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96"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97" name="68"/>
          <p:cNvSpPr/>
          <p:nvPr/>
        </p:nvSpPr>
        <p:spPr>
          <a:xfrm>
            <a:off x="79176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98"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99"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00" name="28"/>
          <p:cNvSpPr/>
          <p:nvPr/>
        </p:nvSpPr>
        <p:spPr>
          <a:xfrm>
            <a:off x="43457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01"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0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03"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04"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05" name="Line"/>
          <p:cNvSpPr/>
          <p:nvPr/>
        </p:nvSpPr>
        <p:spPr>
          <a:xfrm flipV="1">
            <a:off x="1763680" y="1876593"/>
            <a:ext cx="4368968" cy="708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406" name="Line"/>
          <p:cNvSpPr/>
          <p:nvPr/>
        </p:nvSpPr>
        <p:spPr>
          <a:xfrm flipV="1">
            <a:off x="7212138" y="1875196"/>
            <a:ext cx="3333198" cy="1234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189009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09"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10" name="68"/>
          <p:cNvSpPr/>
          <p:nvPr/>
        </p:nvSpPr>
        <p:spPr>
          <a:xfrm>
            <a:off x="7917656"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11"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12"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13" name="28"/>
          <p:cNvSpPr/>
          <p:nvPr/>
        </p:nvSpPr>
        <p:spPr>
          <a:xfrm>
            <a:off x="43457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14"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15"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16"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17"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18" name="Line"/>
          <p:cNvSpPr/>
          <p:nvPr/>
        </p:nvSpPr>
        <p:spPr>
          <a:xfrm flipV="1">
            <a:off x="1763680" y="1876593"/>
            <a:ext cx="4368968" cy="708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419" name="Line"/>
          <p:cNvSpPr/>
          <p:nvPr/>
        </p:nvSpPr>
        <p:spPr>
          <a:xfrm flipV="1">
            <a:off x="7212138" y="1875196"/>
            <a:ext cx="3333198" cy="1234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3785839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22"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23"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24"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25"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26"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27"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28"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29"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30"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58470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81"/>
          <p:cNvSpPr/>
          <p:nvPr/>
        </p:nvSpPr>
        <p:spPr>
          <a:xfrm>
            <a:off x="7944445"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33" name="39"/>
          <p:cNvSpPr/>
          <p:nvPr/>
        </p:nvSpPr>
        <p:spPr>
          <a:xfrm>
            <a:off x="3452812" y="195560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34"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35"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36"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37"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38"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3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40"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41"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42" name="&g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443" name="&g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727708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46"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47"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48" name="9"/>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49"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50"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51" name="62"/>
          <p:cNvSpPr/>
          <p:nvPr/>
        </p:nvSpPr>
        <p:spPr>
          <a:xfrm>
            <a:off x="7944445" y="181272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5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53"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54"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55"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456" name="&l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574462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MTurk limitations"/>
          <p:cNvSpPr txBox="1">
            <a:spLocks noGrp="1"/>
          </p:cNvSpPr>
          <p:nvPr>
            <p:ph type="title"/>
          </p:nvPr>
        </p:nvSpPr>
        <p:spPr>
          <a:prstGeom prst="rect">
            <a:avLst/>
          </a:prstGeom>
        </p:spPr>
        <p:txBody>
          <a:bodyPr/>
          <a:lstStyle/>
          <a:p>
            <a:r>
              <a:rPr dirty="0" err="1"/>
              <a:t>MTurk</a:t>
            </a:r>
            <a:r>
              <a:rPr dirty="0"/>
              <a:t> limitations</a:t>
            </a:r>
          </a:p>
        </p:txBody>
      </p:sp>
      <p:sp>
        <p:nvSpPr>
          <p:cNvPr id="4" name="MTurk provides an on-demand source for human computation…">
            <a:extLst>
              <a:ext uri="{FF2B5EF4-FFF2-40B4-BE49-F238E27FC236}">
                <a16:creationId xmlns:a16="http://schemas.microsoft.com/office/drawing/2014/main" id="{B9AAEFF7-1CC1-3842-B930-D67DFBB89D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requesters can post batches of independent jobs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Perfect for tasks that can be done in parallel like labeling 1000 images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But poorly suited for tasks that build on each other</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a:t>
            </a:r>
            <a:r>
              <a:rPr lang="en-US" sz="2400" b="1" dirty="0" err="1">
                <a:latin typeface="Arial" panose="020B0604020202020204" pitchFamily="34" charset="0"/>
                <a:cs typeface="Arial" panose="020B0604020202020204" pitchFamily="34" charset="0"/>
              </a:rPr>
              <a:t>MTurk</a:t>
            </a:r>
            <a:r>
              <a:rPr lang="en-US" sz="2400" b="1" dirty="0">
                <a:latin typeface="Arial" panose="020B0604020202020204" pitchFamily="34" charset="0"/>
                <a:cs typeface="Arial" panose="020B0604020202020204" pitchFamily="34" charset="0"/>
              </a:rPr>
              <a:t> missing that is essential in algorithms or programming languages?</a:t>
            </a:r>
          </a:p>
        </p:txBody>
      </p:sp>
    </p:spTree>
    <p:extLst>
      <p:ext uri="{BB962C8B-B14F-4D97-AF65-F5344CB8AC3E}">
        <p14:creationId xmlns:p14="http://schemas.microsoft.com/office/powerpoint/2010/main" val="123606771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59"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60"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61"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62" name="3"/>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63"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64"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65"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66"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67" name="97"/>
          <p:cNvSpPr/>
          <p:nvPr/>
        </p:nvSpPr>
        <p:spPr>
          <a:xfrm>
            <a:off x="7944445"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68"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469" name="&g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725068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72"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73"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74"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75" name="3"/>
          <p:cNvSpPr/>
          <p:nvPr/>
        </p:nvSpPr>
        <p:spPr>
          <a:xfrm>
            <a:off x="2577703"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76"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77"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78"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79" name="25"/>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80" name="97"/>
          <p:cNvSpPr/>
          <p:nvPr/>
        </p:nvSpPr>
        <p:spPr>
          <a:xfrm>
            <a:off x="9775031"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81"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603415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84"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85"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86"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87" name="3"/>
          <p:cNvSpPr/>
          <p:nvPr/>
        </p:nvSpPr>
        <p:spPr>
          <a:xfrm>
            <a:off x="2577703"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88"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89"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90"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91" name="25"/>
          <p:cNvSpPr/>
          <p:nvPr/>
        </p:nvSpPr>
        <p:spPr>
          <a:xfrm>
            <a:off x="345281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92" name="97"/>
          <p:cNvSpPr/>
          <p:nvPr/>
        </p:nvSpPr>
        <p:spPr>
          <a:xfrm>
            <a:off x="9775031"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228131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81"/>
          <p:cNvSpPr/>
          <p:nvPr/>
        </p:nvSpPr>
        <p:spPr>
          <a:xfrm>
            <a:off x="875704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95" name="39"/>
          <p:cNvSpPr/>
          <p:nvPr/>
        </p:nvSpPr>
        <p:spPr>
          <a:xfrm>
            <a:off x="5256609"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96"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97" name="9"/>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98"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99"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00" name="62"/>
          <p:cNvSpPr/>
          <p:nvPr/>
        </p:nvSpPr>
        <p:spPr>
          <a:xfrm>
            <a:off x="7006828"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01"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02"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03"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04"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5"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6" name="Line"/>
          <p:cNvSpPr/>
          <p:nvPr/>
        </p:nvSpPr>
        <p:spPr>
          <a:xfrm>
            <a:off x="5149453" y="1875235"/>
            <a:ext cx="1021466" cy="116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7" name="Line"/>
          <p:cNvSpPr/>
          <p:nvPr/>
        </p:nvSpPr>
        <p:spPr>
          <a:xfrm flipV="1">
            <a:off x="6962180" y="1875235"/>
            <a:ext cx="922802" cy="12339"/>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214115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81"/>
          <p:cNvSpPr/>
          <p:nvPr/>
        </p:nvSpPr>
        <p:spPr>
          <a:xfrm>
            <a:off x="875704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10"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11"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12" name="9"/>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13"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14"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15"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16"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17"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18"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19"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20"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2595918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23"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24"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25" name="9"/>
          <p:cNvSpPr/>
          <p:nvPr/>
        </p:nvSpPr>
        <p:spPr>
          <a:xfrm>
            <a:off x="1756172"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26"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27"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28"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2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30"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31"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32"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33"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1269048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36"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37"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38"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39"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40"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41"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4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43"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44"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008005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47"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48"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49"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50" name="3"/>
          <p:cNvSpPr/>
          <p:nvPr/>
        </p:nvSpPr>
        <p:spPr>
          <a:xfrm>
            <a:off x="3506391" y="231278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51"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52"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53"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54"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55" name="97"/>
          <p:cNvSpPr/>
          <p:nvPr/>
        </p:nvSpPr>
        <p:spPr>
          <a:xfrm>
            <a:off x="8060531" y="231278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56" name="&lt;"/>
          <p:cNvSpPr txBox="1"/>
          <p:nvPr/>
        </p:nvSpPr>
        <p:spPr>
          <a:xfrm>
            <a:off x="3799505"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557" name="&gt;"/>
          <p:cNvSpPr txBox="1"/>
          <p:nvPr/>
        </p:nvSpPr>
        <p:spPr>
          <a:xfrm>
            <a:off x="8355211"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449455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60"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61"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62"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63"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64"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65"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66"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67"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68"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273873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71"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72"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73"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74"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75"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76"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77"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78" name="25"/>
          <p:cNvSpPr/>
          <p:nvPr/>
        </p:nvSpPr>
        <p:spPr>
          <a:xfrm>
            <a:off x="3506391" y="2419945"/>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79"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80" name="&gt;"/>
          <p:cNvSpPr txBox="1"/>
          <p:nvPr/>
        </p:nvSpPr>
        <p:spPr>
          <a:xfrm>
            <a:off x="3799505"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293753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1B898-700B-3248-A2E3-8D6DA07B6D4B}"/>
              </a:ext>
            </a:extLst>
          </p:cNvPr>
          <p:cNvSpPr>
            <a:spLocks noGrp="1"/>
          </p:cNvSpPr>
          <p:nvPr>
            <p:ph type="title"/>
          </p:nvPr>
        </p:nvSpPr>
        <p:spPr/>
        <p:txBody>
          <a:bodyPr/>
          <a:lstStyle/>
          <a:p>
            <a:r>
              <a:rPr lang="en-US" dirty="0" err="1"/>
              <a:t>TurKit</a:t>
            </a:r>
            <a:r>
              <a:rPr lang="en-US" dirty="0"/>
              <a:t>: A programming language for the crowd</a:t>
            </a:r>
          </a:p>
        </p:txBody>
      </p:sp>
      <p:sp>
        <p:nvSpPr>
          <p:cNvPr id="6" name="MTurk provides an on-demand source for human computation…">
            <a:extLst>
              <a:ext uri="{FF2B5EF4-FFF2-40B4-BE49-F238E27FC236}">
                <a16:creationId xmlns:a16="http://schemas.microsoft.com/office/drawing/2014/main" id="{29582077-E841-1E4E-85A2-5B1099685B0D}"/>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ideas = []</a:t>
            </a:r>
          </a:p>
          <a:p>
            <a:pPr defTabSz="321457">
              <a:defRPr sz="3500">
                <a:solidFill>
                  <a:srgbClr val="404040"/>
                </a:solidFill>
                <a:latin typeface="Consolas"/>
                <a:ea typeface="Consolas"/>
                <a:cs typeface="Consolas"/>
                <a:sym typeface="Consolas"/>
              </a:defRPr>
            </a:pPr>
            <a:r>
              <a:rPr lang="en-US" sz="1900" dirty="0"/>
              <a:t>for (var </a:t>
            </a:r>
            <a:r>
              <a:rPr lang="en-US" sz="1900" dirty="0" err="1"/>
              <a:t>i</a:t>
            </a:r>
            <a:r>
              <a:rPr lang="en-US" sz="1900" dirty="0"/>
              <a:t> = 0; </a:t>
            </a:r>
            <a:r>
              <a:rPr lang="en-US" sz="1900" dirty="0" err="1"/>
              <a:t>i</a:t>
            </a:r>
            <a:r>
              <a:rPr lang="en-US" sz="1900" dirty="0"/>
              <a:t> &lt; 5; </a:t>
            </a:r>
            <a:r>
              <a:rPr lang="en-US" sz="1900" dirty="0" err="1"/>
              <a:t>i</a:t>
            </a:r>
            <a:r>
              <a:rPr lang="en-US" sz="1900" dirty="0"/>
              <a:t>++) {</a:t>
            </a:r>
          </a:p>
          <a:p>
            <a:pPr lvl="1" indent="0" defTabSz="321457">
              <a:buNone/>
              <a:defRPr sz="3500">
                <a:solidFill>
                  <a:srgbClr val="404040"/>
                </a:solidFill>
                <a:latin typeface="Consolas"/>
                <a:ea typeface="Consolas"/>
                <a:cs typeface="Consolas"/>
                <a:sym typeface="Consolas"/>
              </a:defRPr>
            </a:pPr>
            <a:r>
              <a:rPr lang="en-US" sz="1900" dirty="0"/>
              <a:t>idea = </a:t>
            </a:r>
            <a:r>
              <a:rPr lang="en-US" sz="1900" dirty="0" err="1">
                <a:solidFill>
                  <a:srgbClr val="000000"/>
                </a:solidFill>
                <a:latin typeface="Arial Rounded MT Bold"/>
                <a:ea typeface="Arial Rounded MT Bold"/>
                <a:cs typeface="Arial Rounded MT Bold"/>
                <a:sym typeface="Arial Rounded MT Bold"/>
              </a:rPr>
              <a:t>mturk.prompt</a:t>
            </a:r>
            <a:r>
              <a:rPr lang="en-US" sz="1900" dirty="0">
                <a:solidFill>
                  <a:srgbClr val="000000"/>
                </a:solidFill>
              </a:rPr>
              <a:t>(</a:t>
            </a:r>
          </a:p>
          <a:p>
            <a:pPr lvl="2" indent="0" defTabSz="321457">
              <a:buNone/>
              <a:defRPr sz="3500">
                <a:solidFill>
                  <a:srgbClr val="404040"/>
                </a:solidFill>
                <a:latin typeface="Consolas"/>
                <a:ea typeface="Consolas"/>
                <a:cs typeface="Consolas"/>
                <a:sym typeface="Consolas"/>
              </a:defRPr>
            </a:pPr>
            <a:r>
              <a:rPr lang="en-US" sz="1900" dirty="0"/>
              <a:t>"What’s fun to see in New York City?</a:t>
            </a:r>
            <a:r>
              <a:rPr lang="en-US" sz="1900" dirty="0">
                <a:solidFill>
                  <a:srgbClr val="000000"/>
                </a:solidFill>
                <a:latin typeface="Times Roman"/>
                <a:ea typeface="Times Roman"/>
                <a:cs typeface="Times Roman"/>
                <a:sym typeface="Times Roman"/>
              </a:rPr>
              <a:t> </a:t>
            </a:r>
            <a:r>
              <a:rPr lang="en-US" sz="1900" dirty="0"/>
              <a:t>Ideas so far: " + </a:t>
            </a:r>
            <a:r>
              <a:rPr lang="en-US" sz="1900" dirty="0" err="1"/>
              <a:t>ideas.join</a:t>
            </a:r>
            <a:r>
              <a:rPr lang="en-US" sz="1900" dirty="0"/>
              <a:t>(", "))</a:t>
            </a:r>
          </a:p>
          <a:p>
            <a:pPr lvl="1" indent="0" defTabSz="321457">
              <a:buNone/>
              <a:defRPr sz="3500">
                <a:solidFill>
                  <a:srgbClr val="404040"/>
                </a:solidFill>
                <a:latin typeface="Consolas"/>
                <a:ea typeface="Consolas"/>
                <a:cs typeface="Consolas"/>
                <a:sym typeface="Consolas"/>
              </a:defRPr>
            </a:pPr>
            <a:r>
              <a:rPr lang="en-US" sz="1900" dirty="0" err="1"/>
              <a:t>ideas.push</a:t>
            </a:r>
            <a:r>
              <a:rPr lang="en-US" sz="1900" dirty="0"/>
              <a:t>(idea)</a:t>
            </a:r>
          </a:p>
          <a:p>
            <a:pPr defTabSz="321457">
              <a:spcBef>
                <a:spcPts val="844"/>
              </a:spcBef>
              <a:defRPr sz="3500">
                <a:solidFill>
                  <a:srgbClr val="404040"/>
                </a:solidFill>
                <a:latin typeface="Consolas"/>
                <a:ea typeface="Consolas"/>
                <a:cs typeface="Consolas"/>
                <a:sym typeface="Consolas"/>
              </a:defRPr>
            </a:pPr>
            <a:r>
              <a:rPr lang="en-US" sz="1900" dirty="0"/>
              <a:t>}</a:t>
            </a:r>
            <a:endParaRPr lang="en-US" sz="1900" dirty="0">
              <a:solidFill>
                <a:srgbClr val="000000"/>
              </a:solidFill>
              <a:latin typeface="Times Roman"/>
              <a:ea typeface="Times Roman"/>
              <a:cs typeface="Times Roman"/>
              <a:sym typeface="Times Roman"/>
            </a:endParaRPr>
          </a:p>
          <a:p>
            <a:pPr defTabSz="321457">
              <a:spcBef>
                <a:spcPts val="844"/>
              </a:spcBef>
              <a:defRPr sz="3500">
                <a:solidFill>
                  <a:srgbClr val="404040"/>
                </a:solidFill>
                <a:latin typeface="Consolas"/>
                <a:ea typeface="Consolas"/>
                <a:cs typeface="Consolas"/>
                <a:sym typeface="Consolas"/>
              </a:defRPr>
            </a:pPr>
            <a:r>
              <a:rPr lang="en-US" sz="1900" dirty="0" err="1"/>
              <a:t>ideas.sort</a:t>
            </a:r>
            <a:r>
              <a:rPr lang="en-US" sz="1900" dirty="0"/>
              <a:t>(function (a, b) {</a:t>
            </a:r>
          </a:p>
          <a:p>
            <a:pPr lvl="1" indent="0" defTabSz="321457">
              <a:spcBef>
                <a:spcPts val="844"/>
              </a:spcBef>
              <a:buNone/>
              <a:defRPr sz="3500">
                <a:solidFill>
                  <a:srgbClr val="404040"/>
                </a:solidFill>
                <a:latin typeface="Consolas"/>
                <a:ea typeface="Consolas"/>
                <a:cs typeface="Consolas"/>
                <a:sym typeface="Consolas"/>
              </a:defRPr>
            </a:pPr>
            <a:r>
              <a:rPr lang="en-US" sz="1900" dirty="0"/>
              <a:t>v = </a:t>
            </a:r>
            <a:r>
              <a:rPr lang="en-US" sz="1900" dirty="0" err="1">
                <a:solidFill>
                  <a:srgbClr val="000000"/>
                </a:solidFill>
                <a:latin typeface="Arial Rounded MT Bold"/>
                <a:ea typeface="Arial Rounded MT Bold"/>
                <a:cs typeface="Arial Rounded MT Bold"/>
                <a:sym typeface="Arial Rounded MT Bold"/>
              </a:rPr>
              <a:t>mturk.vote</a:t>
            </a:r>
            <a:r>
              <a:rPr lang="en-US" sz="1900" dirty="0"/>
              <a:t>("Which is better?", [a, b]) return v == a ? ‐1 : 1</a:t>
            </a:r>
            <a:endParaRPr lang="en-US" sz="1900" dirty="0">
              <a:solidFill>
                <a:srgbClr val="000000"/>
              </a:solidFill>
              <a:latin typeface="Times Roman"/>
              <a:ea typeface="Times Roman"/>
              <a:cs typeface="Times Roman"/>
              <a:sym typeface="Times Roman"/>
            </a:endParaRPr>
          </a:p>
          <a:p>
            <a:pPr defTabSz="321457">
              <a:spcBef>
                <a:spcPts val="844"/>
              </a:spcBef>
              <a:defRPr sz="3500">
                <a:solidFill>
                  <a:srgbClr val="404040"/>
                </a:solidFill>
                <a:latin typeface="Consolas"/>
                <a:ea typeface="Consolas"/>
                <a:cs typeface="Consolas"/>
                <a:sym typeface="Consolas"/>
              </a:defRPr>
            </a:pPr>
            <a:r>
              <a:rPr lang="en-US" sz="1900" dirty="0"/>
              <a:t>})</a:t>
            </a:r>
          </a:p>
        </p:txBody>
      </p:sp>
    </p:spTree>
    <p:extLst>
      <p:ext uri="{BB962C8B-B14F-4D97-AF65-F5344CB8AC3E}">
        <p14:creationId xmlns:p14="http://schemas.microsoft.com/office/powerpoint/2010/main" val="100527653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83"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84"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85"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86"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87"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88"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8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90" name="25"/>
          <p:cNvSpPr/>
          <p:nvPr/>
        </p:nvSpPr>
        <p:spPr>
          <a:xfrm>
            <a:off x="4381500"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91"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367870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94"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95"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96" name="9"/>
          <p:cNvSpPr/>
          <p:nvPr/>
        </p:nvSpPr>
        <p:spPr>
          <a:xfrm>
            <a:off x="26312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97" name="3"/>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98"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99"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600"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601"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602"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704799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605"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606"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607" name="9"/>
          <p:cNvSpPr/>
          <p:nvPr/>
        </p:nvSpPr>
        <p:spPr>
          <a:xfrm>
            <a:off x="26312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608" name="3"/>
          <p:cNvSpPr/>
          <p:nvPr/>
        </p:nvSpPr>
        <p:spPr>
          <a:xfrm>
            <a:off x="1756172"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609"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610"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611"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612" name="25"/>
          <p:cNvSpPr/>
          <p:nvPr/>
        </p:nvSpPr>
        <p:spPr>
          <a:xfrm>
            <a:off x="3506391"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613" name="97"/>
          <p:cNvSpPr/>
          <p:nvPr/>
        </p:nvSpPr>
        <p:spPr>
          <a:xfrm>
            <a:off x="9632156"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472611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Quicksort on MTurk"/>
          <p:cNvSpPr txBox="1">
            <a:spLocks noGrp="1"/>
          </p:cNvSpPr>
          <p:nvPr>
            <p:ph type="title"/>
          </p:nvPr>
        </p:nvSpPr>
        <p:spPr>
          <a:prstGeom prst="rect">
            <a:avLst/>
          </a:prstGeom>
        </p:spPr>
        <p:txBody>
          <a:bodyPr/>
          <a:lstStyle/>
          <a:p>
            <a:r>
              <a:t>Quicksort on MTurk</a:t>
            </a:r>
          </a:p>
        </p:txBody>
      </p:sp>
      <p:sp>
        <p:nvSpPr>
          <p:cNvPr id="4" name="MTurk provides an on-demand source for human computation…">
            <a:extLst>
              <a:ext uri="{FF2B5EF4-FFF2-40B4-BE49-F238E27FC236}">
                <a16:creationId xmlns:a16="http://schemas.microsoft.com/office/drawing/2014/main" id="{23740DB7-19F0-4148-96AD-A4CB88BF8D6E}"/>
              </a:ext>
            </a:extLst>
          </p:cNvPr>
          <p:cNvSpPr txBox="1">
            <a:spLocks/>
          </p:cNvSpPr>
          <p:nvPr/>
        </p:nvSpPr>
        <p:spPr>
          <a:xfrm>
            <a:off x="399674" y="1376827"/>
            <a:ext cx="11055768" cy="25447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b="1" dirty="0"/>
              <a:t>compare</a:t>
            </a:r>
            <a:r>
              <a:rPr lang="en-US" sz="1900" dirty="0"/>
              <a:t>(a, b):</a:t>
            </a:r>
          </a:p>
          <a:p>
            <a:pPr defTabSz="321457">
              <a:defRPr sz="3500">
                <a:solidFill>
                  <a:srgbClr val="404040"/>
                </a:solidFill>
                <a:latin typeface="Consolas"/>
                <a:ea typeface="Consolas"/>
                <a:cs typeface="Consolas"/>
                <a:sym typeface="Consolas"/>
              </a:defRPr>
            </a:pPr>
            <a:r>
              <a:rPr lang="en-US" sz="1900" dirty="0"/>
              <a:t>    </a:t>
            </a:r>
            <a:r>
              <a:rPr lang="en-US" sz="1900" dirty="0" err="1"/>
              <a:t>hitId</a:t>
            </a:r>
            <a:r>
              <a:rPr lang="en-US" sz="1900" dirty="0"/>
              <a:t> ← </a:t>
            </a:r>
            <a:r>
              <a:rPr lang="en-US" sz="1900" b="1" dirty="0" err="1"/>
              <a:t>createHIT</a:t>
            </a:r>
            <a:r>
              <a:rPr lang="en-US" sz="1900" dirty="0"/>
              <a:t>(...a...b...) </a:t>
            </a:r>
          </a:p>
          <a:p>
            <a:pPr defTabSz="321457">
              <a:defRPr sz="3500">
                <a:solidFill>
                  <a:srgbClr val="404040"/>
                </a:solidFill>
                <a:latin typeface="Consolas"/>
                <a:ea typeface="Consolas"/>
                <a:cs typeface="Consolas"/>
                <a:sym typeface="Consolas"/>
              </a:defRPr>
            </a:pPr>
            <a:r>
              <a:rPr lang="en-US" sz="1900" dirty="0"/>
              <a:t>    result ← </a:t>
            </a:r>
            <a:r>
              <a:rPr lang="en-US" sz="1900" b="1" dirty="0" err="1"/>
              <a:t>getHITResult</a:t>
            </a:r>
            <a:r>
              <a:rPr lang="en-US" sz="1900" dirty="0"/>
              <a:t>(</a:t>
            </a:r>
            <a:r>
              <a:rPr lang="en-US" sz="1900" dirty="0" err="1"/>
              <a:t>hitId</a:t>
            </a:r>
            <a:r>
              <a:rPr lang="en-US" sz="1900" dirty="0"/>
              <a:t>) </a:t>
            </a:r>
          </a:p>
          <a:p>
            <a:pPr defTabSz="321457">
              <a:defRPr sz="3500">
                <a:solidFill>
                  <a:srgbClr val="404040"/>
                </a:solidFill>
                <a:latin typeface="Consolas"/>
                <a:ea typeface="Consolas"/>
                <a:cs typeface="Consolas"/>
                <a:sym typeface="Consolas"/>
              </a:defRPr>
            </a:pPr>
            <a:r>
              <a:rPr lang="en-US" sz="1900" dirty="0"/>
              <a:t>    return (result says a &lt; b)</a:t>
            </a:r>
          </a:p>
        </p:txBody>
      </p:sp>
    </p:spTree>
    <p:extLst>
      <p:ext uri="{BB962C8B-B14F-4D97-AF65-F5344CB8AC3E}">
        <p14:creationId xmlns:p14="http://schemas.microsoft.com/office/powerpoint/2010/main" val="2702945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quare"/>
          <p:cNvSpPr/>
          <p:nvPr/>
        </p:nvSpPr>
        <p:spPr>
          <a:xfrm>
            <a:off x="1434206"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19"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0"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1"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2"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3"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4"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098216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quare"/>
          <p:cNvSpPr/>
          <p:nvPr/>
        </p:nvSpPr>
        <p:spPr>
          <a:xfrm>
            <a:off x="1434703"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27"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8"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9"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0"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1"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2"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951463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quare"/>
          <p:cNvSpPr/>
          <p:nvPr/>
        </p:nvSpPr>
        <p:spPr>
          <a:xfrm>
            <a:off x="5158383" y="1746232"/>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35"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6"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7"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8"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9"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0"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41"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543459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quare"/>
          <p:cNvSpPr/>
          <p:nvPr/>
        </p:nvSpPr>
        <p:spPr>
          <a:xfrm>
            <a:off x="1800820" y="5028868"/>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644" name="Square"/>
          <p:cNvSpPr/>
          <p:nvPr/>
        </p:nvSpPr>
        <p:spPr>
          <a:xfrm>
            <a:off x="5174094" y="172243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5"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6"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7"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8"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9"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50"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36433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quare"/>
          <p:cNvSpPr/>
          <p:nvPr/>
        </p:nvSpPr>
        <p:spPr>
          <a:xfrm>
            <a:off x="3140273"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4" name="Square"/>
          <p:cNvSpPr/>
          <p:nvPr/>
        </p:nvSpPr>
        <p:spPr>
          <a:xfrm>
            <a:off x="5167810" y="1717484"/>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5" name="Square"/>
          <p:cNvSpPr/>
          <p:nvPr/>
        </p:nvSpPr>
        <p:spPr>
          <a:xfrm>
            <a:off x="5417344"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6" name="Square"/>
          <p:cNvSpPr/>
          <p:nvPr/>
        </p:nvSpPr>
        <p:spPr>
          <a:xfrm>
            <a:off x="6738938"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7" name="Square"/>
          <p:cNvSpPr/>
          <p:nvPr/>
        </p:nvSpPr>
        <p:spPr>
          <a:xfrm>
            <a:off x="5158383" y="4232672"/>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8" name="Square"/>
          <p:cNvSpPr/>
          <p:nvPr/>
        </p:nvSpPr>
        <p:spPr>
          <a:xfrm>
            <a:off x="9399984" y="258961"/>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59" name="&l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0" name="Square">
            <a:extLst>
              <a:ext uri="{FF2B5EF4-FFF2-40B4-BE49-F238E27FC236}">
                <a16:creationId xmlns:a16="http://schemas.microsoft.com/office/drawing/2014/main" id="{4085BBB7-95A5-7243-980B-D09A12D9B809}"/>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3642323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quare"/>
          <p:cNvSpPr/>
          <p:nvPr/>
        </p:nvSpPr>
        <p:spPr>
          <a:xfrm>
            <a:off x="7846220"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4" name="Square"/>
          <p:cNvSpPr/>
          <p:nvPr/>
        </p:nvSpPr>
        <p:spPr>
          <a:xfrm>
            <a:off x="5158383" y="172691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5" name="Square"/>
          <p:cNvSpPr/>
          <p:nvPr/>
        </p:nvSpPr>
        <p:spPr>
          <a:xfrm>
            <a:off x="6738938"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6" name="Square"/>
          <p:cNvSpPr/>
          <p:nvPr/>
        </p:nvSpPr>
        <p:spPr>
          <a:xfrm>
            <a:off x="5158383" y="4232672"/>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7" name="Square"/>
          <p:cNvSpPr/>
          <p:nvPr/>
        </p:nvSpPr>
        <p:spPr>
          <a:xfrm>
            <a:off x="9399984" y="258961"/>
            <a:ext cx="1339453" cy="1339453"/>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68" name="&l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0" name="Square">
            <a:extLst>
              <a:ext uri="{FF2B5EF4-FFF2-40B4-BE49-F238E27FC236}">
                <a16:creationId xmlns:a16="http://schemas.microsoft.com/office/drawing/2014/main" id="{6625548E-6896-2D42-9927-6AA4245ABBEA}"/>
              </a:ext>
            </a:extLst>
          </p:cNvPr>
          <p:cNvSpPr/>
          <p:nvPr/>
        </p:nvSpPr>
        <p:spPr>
          <a:xfrm>
            <a:off x="3140273" y="5028868"/>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 name="Square">
            <a:extLst>
              <a:ext uri="{FF2B5EF4-FFF2-40B4-BE49-F238E27FC236}">
                <a16:creationId xmlns:a16="http://schemas.microsoft.com/office/drawing/2014/main" id="{52EEB13C-8D51-FF48-9013-04C99887ED27}"/>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3051254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EE12C-1DF9-9C40-8570-0D22E07CBC04}"/>
              </a:ext>
            </a:extLst>
          </p:cNvPr>
          <p:cNvSpPr>
            <a:spLocks noGrp="1"/>
          </p:cNvSpPr>
          <p:nvPr>
            <p:ph type="title"/>
          </p:nvPr>
        </p:nvSpPr>
        <p:spPr/>
        <p:txBody>
          <a:bodyPr/>
          <a:lstStyle/>
          <a:p>
            <a:r>
              <a:rPr lang="en-US" dirty="0"/>
              <a:t>What new concerns exist for crowd programming?</a:t>
            </a:r>
          </a:p>
        </p:txBody>
      </p:sp>
      <p:sp>
        <p:nvSpPr>
          <p:cNvPr id="6" name="MTurk provides an on-demand source for human computation…">
            <a:extLst>
              <a:ext uri="{FF2B5EF4-FFF2-40B4-BE49-F238E27FC236}">
                <a16:creationId xmlns:a16="http://schemas.microsoft.com/office/drawing/2014/main" id="{526B585E-25FE-5F49-97D4-F9FE8EC0C3D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After a HIT is posted to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it can take hours before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complete it and so latency could cause algorithms to take days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is the behavior if your program crashes?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if this happens after you have already spent money on a bunch of HITs?</a:t>
            </a:r>
          </a:p>
        </p:txBody>
      </p:sp>
    </p:spTree>
    <p:extLst>
      <p:ext uri="{BB962C8B-B14F-4D97-AF65-F5344CB8AC3E}">
        <p14:creationId xmlns:p14="http://schemas.microsoft.com/office/powerpoint/2010/main" val="19820551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quare"/>
          <p:cNvSpPr/>
          <p:nvPr/>
        </p:nvSpPr>
        <p:spPr>
          <a:xfrm>
            <a:off x="9185673"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674" name="Square"/>
          <p:cNvSpPr/>
          <p:nvPr/>
        </p:nvSpPr>
        <p:spPr>
          <a:xfrm>
            <a:off x="5158383" y="1721462"/>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75" name="Square"/>
          <p:cNvSpPr/>
          <p:nvPr/>
        </p:nvSpPr>
        <p:spPr>
          <a:xfrm>
            <a:off x="5158383" y="4232672"/>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76" name="Square"/>
          <p:cNvSpPr/>
          <p:nvPr/>
        </p:nvSpPr>
        <p:spPr>
          <a:xfrm>
            <a:off x="9399984" y="258961"/>
            <a:ext cx="1339453" cy="1339453"/>
          </a:xfrm>
          <a:prstGeom prst="rect">
            <a:avLst/>
          </a:prstGeom>
          <a:blipFill>
            <a:blip r:embed="rId5"/>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77"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10" name="Square">
            <a:extLst>
              <a:ext uri="{FF2B5EF4-FFF2-40B4-BE49-F238E27FC236}">
                <a16:creationId xmlns:a16="http://schemas.microsoft.com/office/drawing/2014/main" id="{FA00029B-E8BF-604E-A6C0-7996CDD996DE}"/>
              </a:ext>
            </a:extLst>
          </p:cNvPr>
          <p:cNvSpPr/>
          <p:nvPr/>
        </p:nvSpPr>
        <p:spPr>
          <a:xfrm>
            <a:off x="7846220"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 name="Square">
            <a:extLst>
              <a:ext uri="{FF2B5EF4-FFF2-40B4-BE49-F238E27FC236}">
                <a16:creationId xmlns:a16="http://schemas.microsoft.com/office/drawing/2014/main" id="{716D7291-69AE-8145-B341-24777976821F}"/>
              </a:ext>
            </a:extLst>
          </p:cNvPr>
          <p:cNvSpPr/>
          <p:nvPr/>
        </p:nvSpPr>
        <p:spPr>
          <a:xfrm>
            <a:off x="3140273" y="5028868"/>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AF51A371-A084-C941-9D9C-3DD847D26511}"/>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59914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quare"/>
          <p:cNvSpPr/>
          <p:nvPr/>
        </p:nvSpPr>
        <p:spPr>
          <a:xfrm>
            <a:off x="4479726"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85" name="Square"/>
          <p:cNvSpPr/>
          <p:nvPr/>
        </p:nvSpPr>
        <p:spPr>
          <a:xfrm>
            <a:off x="5158383" y="1734832"/>
            <a:ext cx="2009180" cy="2009180"/>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F13F5E7-E90A-7F4E-9273-501EC31A0492}"/>
              </a:ext>
            </a:extLst>
          </p:cNvPr>
          <p:cNvSpPr/>
          <p:nvPr/>
        </p:nvSpPr>
        <p:spPr>
          <a:xfrm>
            <a:off x="9185673" y="5028868"/>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11" name="Square">
            <a:extLst>
              <a:ext uri="{FF2B5EF4-FFF2-40B4-BE49-F238E27FC236}">
                <a16:creationId xmlns:a16="http://schemas.microsoft.com/office/drawing/2014/main" id="{86C91FB1-3CAE-044D-AF3E-0497282B9036}"/>
              </a:ext>
            </a:extLst>
          </p:cNvPr>
          <p:cNvSpPr/>
          <p:nvPr/>
        </p:nvSpPr>
        <p:spPr>
          <a:xfrm>
            <a:off x="7846220" y="5028868"/>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D8506EB1-ABA5-3B43-A92E-887CF894B8A6}"/>
              </a:ext>
            </a:extLst>
          </p:cNvPr>
          <p:cNvSpPr/>
          <p:nvPr/>
        </p:nvSpPr>
        <p:spPr>
          <a:xfrm>
            <a:off x="3140273"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77BC06B2-88CE-304C-AC4D-9FBFAEE03469}"/>
              </a:ext>
            </a:extLst>
          </p:cNvPr>
          <p:cNvSpPr/>
          <p:nvPr/>
        </p:nvSpPr>
        <p:spPr>
          <a:xfrm>
            <a:off x="1800820" y="5028868"/>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14" name="Square">
            <a:extLst>
              <a:ext uri="{FF2B5EF4-FFF2-40B4-BE49-F238E27FC236}">
                <a16:creationId xmlns:a16="http://schemas.microsoft.com/office/drawing/2014/main" id="{C9B60822-32E0-E445-9ECC-CBB19F761C88}"/>
              </a:ext>
            </a:extLst>
          </p:cNvPr>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 name="&gt;">
            <a:extLst>
              <a:ext uri="{FF2B5EF4-FFF2-40B4-BE49-F238E27FC236}">
                <a16:creationId xmlns:a16="http://schemas.microsoft.com/office/drawing/2014/main" id="{A6C79EDA-42C4-524D-BE83-316FBC25CC4D}"/>
              </a:ext>
            </a:extLst>
          </p:cNvPr>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891075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quare"/>
          <p:cNvSpPr/>
          <p:nvPr/>
        </p:nvSpPr>
        <p:spPr>
          <a:xfrm>
            <a:off x="5819179" y="5028868"/>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 name="Square">
            <a:extLst>
              <a:ext uri="{FF2B5EF4-FFF2-40B4-BE49-F238E27FC236}">
                <a16:creationId xmlns:a16="http://schemas.microsoft.com/office/drawing/2014/main" id="{298C302D-74F5-C54E-846D-8B9BDDF2074C}"/>
              </a:ext>
            </a:extLst>
          </p:cNvPr>
          <p:cNvSpPr/>
          <p:nvPr/>
        </p:nvSpPr>
        <p:spPr>
          <a:xfrm>
            <a:off x="4479726" y="5028868"/>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DC819E8-3723-964E-BD19-B3E7B213FB6F}"/>
              </a:ext>
            </a:extLst>
          </p:cNvPr>
          <p:cNvSpPr/>
          <p:nvPr/>
        </p:nvSpPr>
        <p:spPr>
          <a:xfrm>
            <a:off x="9185673" y="5028868"/>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11" name="Square">
            <a:extLst>
              <a:ext uri="{FF2B5EF4-FFF2-40B4-BE49-F238E27FC236}">
                <a16:creationId xmlns:a16="http://schemas.microsoft.com/office/drawing/2014/main" id="{2D26EC57-A5A3-2948-AD3F-7776CE1DA6A1}"/>
              </a:ext>
            </a:extLst>
          </p:cNvPr>
          <p:cNvSpPr/>
          <p:nvPr/>
        </p:nvSpPr>
        <p:spPr>
          <a:xfrm>
            <a:off x="7846220" y="5028868"/>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DBC6D13B-8ABB-1646-A5E4-61563E65D08A}"/>
              </a:ext>
            </a:extLst>
          </p:cNvPr>
          <p:cNvSpPr/>
          <p:nvPr/>
        </p:nvSpPr>
        <p:spPr>
          <a:xfrm>
            <a:off x="3140273"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78EC9598-85C8-1B44-BABA-DC4F5CFEBFF0}"/>
              </a:ext>
            </a:extLst>
          </p:cNvPr>
          <p:cNvSpPr/>
          <p:nvPr/>
        </p:nvSpPr>
        <p:spPr>
          <a:xfrm>
            <a:off x="1800820" y="5028868"/>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14" name="Square">
            <a:extLst>
              <a:ext uri="{FF2B5EF4-FFF2-40B4-BE49-F238E27FC236}">
                <a16:creationId xmlns:a16="http://schemas.microsoft.com/office/drawing/2014/main" id="{553F4297-C855-A94A-8843-FE161DFBFD73}"/>
              </a:ext>
            </a:extLst>
          </p:cNvPr>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867071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quare"/>
          <p:cNvSpPr/>
          <p:nvPr/>
        </p:nvSpPr>
        <p:spPr>
          <a:xfrm>
            <a:off x="1524000"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97"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98"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99" name="Square"/>
          <p:cNvSpPr/>
          <p:nvPr/>
        </p:nvSpPr>
        <p:spPr>
          <a:xfrm>
            <a:off x="9399984"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0"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1"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2"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03"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841842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quare"/>
          <p:cNvSpPr/>
          <p:nvPr/>
        </p:nvSpPr>
        <p:spPr>
          <a:xfrm>
            <a:off x="2943820" y="4143375"/>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06"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7"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8" name="Square"/>
          <p:cNvSpPr/>
          <p:nvPr/>
        </p:nvSpPr>
        <p:spPr>
          <a:xfrm>
            <a:off x="7578328" y="404514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9"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0"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1"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12"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342110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quare"/>
          <p:cNvSpPr/>
          <p:nvPr/>
        </p:nvSpPr>
        <p:spPr>
          <a:xfrm>
            <a:off x="2943820" y="4143375"/>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15" name="Square"/>
          <p:cNvSpPr/>
          <p:nvPr/>
        </p:nvSpPr>
        <p:spPr>
          <a:xfrm>
            <a:off x="2943820" y="1616273"/>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6" name="Square"/>
          <p:cNvSpPr/>
          <p:nvPr/>
        </p:nvSpPr>
        <p:spPr>
          <a:xfrm>
            <a:off x="7578328" y="1616273"/>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7" name="Square"/>
          <p:cNvSpPr/>
          <p:nvPr/>
        </p:nvSpPr>
        <p:spPr>
          <a:xfrm>
            <a:off x="7578328" y="404514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8"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9"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0"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21"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2" name="&gt;"/>
          <p:cNvSpPr txBox="1"/>
          <p:nvPr/>
        </p:nvSpPr>
        <p:spPr>
          <a:xfrm>
            <a:off x="3799505" y="3737554"/>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723" name="&lt;"/>
          <p:cNvSpPr txBox="1"/>
          <p:nvPr/>
        </p:nvSpPr>
        <p:spPr>
          <a:xfrm>
            <a:off x="8435578" y="3737554"/>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39106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26" name="Square"/>
          <p:cNvSpPr/>
          <p:nvPr/>
        </p:nvSpPr>
        <p:spPr>
          <a:xfrm>
            <a:off x="1738313" y="4961407"/>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7"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8"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9" name="Square"/>
          <p:cNvSpPr/>
          <p:nvPr/>
        </p:nvSpPr>
        <p:spPr>
          <a:xfrm>
            <a:off x="5122664" y="1634133"/>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0"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1"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32"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3"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4"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5" name="&gt;"/>
          <p:cNvSpPr txBox="1"/>
          <p:nvPr/>
        </p:nvSpPr>
        <p:spPr>
          <a:xfrm>
            <a:off x="5942630" y="3675046"/>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39425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39"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0"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1" name="Square"/>
          <p:cNvSpPr/>
          <p:nvPr/>
        </p:nvSpPr>
        <p:spPr>
          <a:xfrm>
            <a:off x="3077766" y="4961407"/>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2" name="Square"/>
          <p:cNvSpPr/>
          <p:nvPr/>
        </p:nvSpPr>
        <p:spPr>
          <a:xfrm>
            <a:off x="6774656"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3" name="Square"/>
          <p:cNvSpPr/>
          <p:nvPr/>
        </p:nvSpPr>
        <p:spPr>
          <a:xfrm>
            <a:off x="5086945" y="1589484"/>
            <a:ext cx="2009180" cy="2009180"/>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44"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5"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6"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7" name="&lt;"/>
          <p:cNvSpPr txBox="1"/>
          <p:nvPr/>
        </p:nvSpPr>
        <p:spPr>
          <a:xfrm>
            <a:off x="5942630" y="3675046"/>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3" name="Square">
            <a:extLst>
              <a:ext uri="{FF2B5EF4-FFF2-40B4-BE49-F238E27FC236}">
                <a16:creationId xmlns:a16="http://schemas.microsoft.com/office/drawing/2014/main" id="{CF0FD061-B9B5-9D44-B7CD-717955C633DE}"/>
              </a:ext>
            </a:extLst>
          </p:cNvPr>
          <p:cNvSpPr/>
          <p:nvPr/>
        </p:nvSpPr>
        <p:spPr>
          <a:xfrm>
            <a:off x="1738313" y="4961407"/>
            <a:ext cx="1339453" cy="1339453"/>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854742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51"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2"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4" name="Square"/>
          <p:cNvSpPr/>
          <p:nvPr/>
        </p:nvSpPr>
        <p:spPr>
          <a:xfrm>
            <a:off x="6774656"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5" name="Square"/>
          <p:cNvSpPr/>
          <p:nvPr/>
        </p:nvSpPr>
        <p:spPr>
          <a:xfrm>
            <a:off x="7417593" y="4961407"/>
            <a:ext cx="1339453" cy="1339453"/>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56"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7"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8"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C6B50986-FCB6-A248-9BEF-9D8820DDCEAF}"/>
              </a:ext>
            </a:extLst>
          </p:cNvPr>
          <p:cNvSpPr/>
          <p:nvPr/>
        </p:nvSpPr>
        <p:spPr>
          <a:xfrm>
            <a:off x="3077766" y="4961407"/>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DB6930F9-6768-6F47-8E2C-BA4D84C36511}"/>
              </a:ext>
            </a:extLst>
          </p:cNvPr>
          <p:cNvSpPr/>
          <p:nvPr/>
        </p:nvSpPr>
        <p:spPr>
          <a:xfrm>
            <a:off x="1738313" y="4961407"/>
            <a:ext cx="1339453" cy="1339453"/>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57232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61" name="Square"/>
          <p:cNvSpPr/>
          <p:nvPr/>
        </p:nvSpPr>
        <p:spPr>
          <a:xfrm>
            <a:off x="1506141"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2"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3"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4" name="Square"/>
          <p:cNvSpPr/>
          <p:nvPr/>
        </p:nvSpPr>
        <p:spPr>
          <a:xfrm>
            <a:off x="2836664"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5"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6"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67"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8"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9"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0"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1"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529995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rash and re-run"/>
          <p:cNvSpPr txBox="1">
            <a:spLocks noGrp="1"/>
          </p:cNvSpPr>
          <p:nvPr>
            <p:ph type="title"/>
          </p:nvPr>
        </p:nvSpPr>
        <p:spPr>
          <a:prstGeom prst="rect">
            <a:avLst/>
          </a:prstGeom>
        </p:spPr>
        <p:txBody>
          <a:bodyPr/>
          <a:lstStyle/>
          <a:p>
            <a:r>
              <a:t>Crash and re-run</a:t>
            </a:r>
          </a:p>
        </p:txBody>
      </p:sp>
      <p:sp>
        <p:nvSpPr>
          <p:cNvPr id="6" name="MTurk provides an on-demand source for human computation…">
            <a:extLst>
              <a:ext uri="{FF2B5EF4-FFF2-40B4-BE49-F238E27FC236}">
                <a16:creationId xmlns:a16="http://schemas.microsoft.com/office/drawing/2014/main" id="{AA68C0F3-E963-2948-9762-2C5D40A1A5B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introduces a new programming paradigm called crash and rerun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Designed for long running processes where local computation is cheap, and remote work is costly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t>
            </a:r>
            <a:r>
              <a:rPr lang="en-US" sz="2400" strike="sngStrike"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Cache and re-run</a:t>
            </a:r>
          </a:p>
        </p:txBody>
      </p:sp>
    </p:spTree>
    <p:extLst>
      <p:ext uri="{BB962C8B-B14F-4D97-AF65-F5344CB8AC3E}">
        <p14:creationId xmlns:p14="http://schemas.microsoft.com/office/powerpoint/2010/main" val="282746297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74" name="Square"/>
          <p:cNvSpPr/>
          <p:nvPr/>
        </p:nvSpPr>
        <p:spPr>
          <a:xfrm>
            <a:off x="5127128" y="4330909"/>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5"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6"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7" name="Square"/>
          <p:cNvSpPr/>
          <p:nvPr/>
        </p:nvSpPr>
        <p:spPr>
          <a:xfrm>
            <a:off x="2836664"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8"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9"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80"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1"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2"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3"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4"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942291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88"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9"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0" name="Square"/>
          <p:cNvSpPr/>
          <p:nvPr/>
        </p:nvSpPr>
        <p:spPr>
          <a:xfrm>
            <a:off x="5122664" y="1984380"/>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1" name="Square"/>
          <p:cNvSpPr/>
          <p:nvPr/>
        </p:nvSpPr>
        <p:spPr>
          <a:xfrm>
            <a:off x="6774656"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2" name="Square"/>
          <p:cNvSpPr/>
          <p:nvPr/>
        </p:nvSpPr>
        <p:spPr>
          <a:xfrm>
            <a:off x="5461992" y="160734"/>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93"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4"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5"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6"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7"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8" name="&gt;"/>
          <p:cNvSpPr txBox="1"/>
          <p:nvPr/>
        </p:nvSpPr>
        <p:spPr>
          <a:xfrm>
            <a:off x="5942630" y="4032233"/>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&gt;</a:t>
            </a:r>
          </a:p>
        </p:txBody>
      </p:sp>
      <p:sp>
        <p:nvSpPr>
          <p:cNvPr id="16" name="Square">
            <a:extLst>
              <a:ext uri="{FF2B5EF4-FFF2-40B4-BE49-F238E27FC236}">
                <a16:creationId xmlns:a16="http://schemas.microsoft.com/office/drawing/2014/main" id="{F1229E73-A9D5-8A40-9B94-3C557707FF51}"/>
              </a:ext>
            </a:extLst>
          </p:cNvPr>
          <p:cNvSpPr/>
          <p:nvPr/>
        </p:nvSpPr>
        <p:spPr>
          <a:xfrm>
            <a:off x="5127128" y="4330909"/>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905684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01"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2"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3"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4" name="Square"/>
          <p:cNvSpPr/>
          <p:nvPr/>
        </p:nvSpPr>
        <p:spPr>
          <a:xfrm>
            <a:off x="1524000"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5"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6"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07"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8"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9"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0"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1"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2" name="Circle"/>
          <p:cNvSpPr/>
          <p:nvPr/>
        </p:nvSpPr>
        <p:spPr>
          <a:xfrm>
            <a:off x="3452812"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3" name="Circle"/>
          <p:cNvSpPr/>
          <p:nvPr/>
        </p:nvSpPr>
        <p:spPr>
          <a:xfrm>
            <a:off x="2175867"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24259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16296-8991-BE45-B6FA-FBDD2C8FD3C5}"/>
              </a:ext>
            </a:extLst>
          </p:cNvPr>
          <p:cNvSpPr>
            <a:spLocks noGrp="1"/>
          </p:cNvSpPr>
          <p:nvPr>
            <p:ph type="title"/>
          </p:nvPr>
        </p:nvSpPr>
        <p:spPr/>
        <p:txBody>
          <a:bodyPr/>
          <a:lstStyle/>
          <a:p>
            <a:r>
              <a:rPr lang="en-US" dirty="0"/>
              <a:t>Quicksort as a long-running process</a:t>
            </a:r>
          </a:p>
        </p:txBody>
      </p:sp>
      <p:sp>
        <p:nvSpPr>
          <p:cNvPr id="6" name="MTurk provides an on-demand source for human computation…">
            <a:extLst>
              <a:ext uri="{FF2B5EF4-FFF2-40B4-BE49-F238E27FC236}">
                <a16:creationId xmlns:a16="http://schemas.microsoft.com/office/drawing/2014/main" id="{549EBBF5-F4A9-E942-AABB-D9649D8B87D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With this implementation we must wait for people to complete their judgments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algorithm may need to run for a very long time while waiting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Challenge: How to maintain state</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1817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16296-8991-BE45-B6FA-FBDD2C8FD3C5}"/>
              </a:ext>
            </a:extLst>
          </p:cNvPr>
          <p:cNvSpPr>
            <a:spLocks noGrp="1"/>
          </p:cNvSpPr>
          <p:nvPr>
            <p:ph type="title"/>
          </p:nvPr>
        </p:nvSpPr>
        <p:spPr/>
        <p:txBody>
          <a:bodyPr/>
          <a:lstStyle/>
          <a:p>
            <a:r>
              <a:rPr lang="en-US" dirty="0"/>
              <a:t>Quicksort as a long-running process</a:t>
            </a:r>
          </a:p>
        </p:txBody>
      </p:sp>
      <p:sp>
        <p:nvSpPr>
          <p:cNvPr id="6" name="MTurk provides an on-demand source for human computation…">
            <a:extLst>
              <a:ext uri="{FF2B5EF4-FFF2-40B4-BE49-F238E27FC236}">
                <a16:creationId xmlns:a16="http://schemas.microsoft.com/office/drawing/2014/main" id="{549EBBF5-F4A9-E942-AABB-D9649D8B87D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Normally quicksort maintains its state in the heap or the stack</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These are normally dynamically allocated in memory, and used by all of the programs running on a computer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Memory isn’t typically used for hours or days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If the computer reboots, then our program’s state would be lost and we would lose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22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tore results in a DB"/>
          <p:cNvSpPr txBox="1">
            <a:spLocks noGrp="1"/>
          </p:cNvSpPr>
          <p:nvPr>
            <p:ph type="title"/>
          </p:nvPr>
        </p:nvSpPr>
        <p:spPr>
          <a:prstGeom prst="rect">
            <a:avLst/>
          </a:prstGeom>
        </p:spPr>
        <p:txBody>
          <a:bodyPr/>
          <a:lstStyle/>
          <a:p>
            <a:r>
              <a:t>Store results in a DB</a:t>
            </a:r>
          </a:p>
        </p:txBody>
      </p:sp>
      <p:sp>
        <p:nvSpPr>
          <p:cNvPr id="4" name="MTurk provides an on-demand source for human computation…">
            <a:extLst>
              <a:ext uri="{FF2B5EF4-FFF2-40B4-BE49-F238E27FC236}">
                <a16:creationId xmlns:a16="http://schemas.microsoft.com/office/drawing/2014/main" id="{26CF543A-7967-4043-8644-A4AE3D478D6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Insight of crash-and-rerun paradigm is that if the program crashes, it should be cheap to re-run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 a database to store all of the results up to the place that it crashed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Since local computation is cheap, calling DB and re-executing code with store results is cheap</a:t>
            </a:r>
          </a:p>
        </p:txBody>
      </p:sp>
    </p:spTree>
    <p:extLst>
      <p:ext uri="{BB962C8B-B14F-4D97-AF65-F5344CB8AC3E}">
        <p14:creationId xmlns:p14="http://schemas.microsoft.com/office/powerpoint/2010/main" val="28333413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New keyword once"/>
          <p:cNvSpPr txBox="1">
            <a:spLocks noGrp="1"/>
          </p:cNvSpPr>
          <p:nvPr>
            <p:ph type="title"/>
          </p:nvPr>
        </p:nvSpPr>
        <p:spPr>
          <a:prstGeom prst="rect">
            <a:avLst/>
          </a:prstGeom>
        </p:spPr>
        <p:txBody>
          <a:bodyPr/>
          <a:lstStyle/>
          <a:p>
            <a:r>
              <a:rPr dirty="0"/>
              <a:t>New keywor</a:t>
            </a:r>
            <a:r>
              <a:rPr lang="en-US" dirty="0"/>
              <a:t>d </a:t>
            </a:r>
            <a:r>
              <a:rPr lang="en-US" dirty="0">
                <a:latin typeface="Arial Rounded MT Bold" panose="020F0704030504030204" pitchFamily="34" charset="77"/>
              </a:rPr>
              <a:t>once</a:t>
            </a:r>
            <a:endParaRPr i="1" dirty="0">
              <a:latin typeface="Arial Rounded MT Bold"/>
              <a:ea typeface="Arial Rounded MT Bold"/>
              <a:cs typeface="Arial Rounded MT Bold"/>
              <a:sym typeface="Arial Rounded MT Bold"/>
            </a:endParaRPr>
          </a:p>
        </p:txBody>
      </p:sp>
      <p:sp>
        <p:nvSpPr>
          <p:cNvPr id="4" name="MTurk provides an on-demand source for human computation…">
            <a:extLst>
              <a:ext uri="{FF2B5EF4-FFF2-40B4-BE49-F238E27FC236}">
                <a16:creationId xmlns:a16="http://schemas.microsoft.com/office/drawing/2014/main" id="{09288CC2-7ABE-2D4C-8B53-F34231A193E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Costly operations can be marked in a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program with keyword </a:t>
            </a:r>
            <a:r>
              <a:rPr lang="en-US" sz="2400" b="1" dirty="0">
                <a:latin typeface="Arial" panose="020B0604020202020204" pitchFamily="34" charset="0"/>
                <a:cs typeface="Arial" panose="020B0604020202020204" pitchFamily="34" charset="0"/>
              </a:rPr>
              <a:t>once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once</a:t>
            </a:r>
            <a:r>
              <a:rPr lang="en-US" sz="2400" dirty="0">
                <a:latin typeface="Arial" panose="020B0604020202020204" pitchFamily="34" charset="0"/>
                <a:cs typeface="Arial" panose="020B0604020202020204" pitchFamily="34" charset="0"/>
              </a:rPr>
              <a:t> denotes that an operation should only be executed once across all runs of a program</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11477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Quicksort on MTurk"/>
          <p:cNvSpPr txBox="1">
            <a:spLocks noGrp="1"/>
          </p:cNvSpPr>
          <p:nvPr>
            <p:ph type="title"/>
          </p:nvPr>
        </p:nvSpPr>
        <p:spPr>
          <a:prstGeom prst="rect">
            <a:avLst/>
          </a:prstGeom>
        </p:spPr>
        <p:txBody>
          <a:bodyPr/>
          <a:lstStyle/>
          <a:p>
            <a:r>
              <a:t>Quicksort on MTurk</a:t>
            </a:r>
          </a:p>
        </p:txBody>
      </p:sp>
      <p:sp>
        <p:nvSpPr>
          <p:cNvPr id="828" name="compare(a, b)…"/>
          <p:cNvSpPr txBox="1"/>
          <p:nvPr/>
        </p:nvSpPr>
        <p:spPr>
          <a:xfrm>
            <a:off x="506552" y="1274618"/>
            <a:ext cx="8358188" cy="1894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57">
              <a:spcBef>
                <a:spcPts val="844"/>
              </a:spcBef>
              <a:defRPr sz="3500">
                <a:solidFill>
                  <a:srgbClr val="404040"/>
                </a:solidFill>
                <a:latin typeface="Consolas"/>
                <a:ea typeface="Consolas"/>
                <a:cs typeface="Consolas"/>
                <a:sym typeface="Consolas"/>
              </a:defRPr>
            </a:pPr>
            <a:r>
              <a:rPr sz="2461" dirty="0"/>
              <a:t>compare(a, b)</a:t>
            </a:r>
            <a:r>
              <a:rPr lang="en-US" sz="2461" dirty="0"/>
              <a:t>:</a:t>
            </a:r>
            <a:endParaRPr sz="2461" dirty="0"/>
          </a:p>
          <a:p>
            <a:pPr defTabSz="321457">
              <a:spcBef>
                <a:spcPts val="844"/>
              </a:spcBef>
              <a:defRPr sz="3500">
                <a:solidFill>
                  <a:srgbClr val="404040"/>
                </a:solidFill>
                <a:latin typeface="Consolas"/>
                <a:ea typeface="Consolas"/>
                <a:cs typeface="Consolas"/>
                <a:sym typeface="Consolas"/>
              </a:defRPr>
            </a:pPr>
            <a:r>
              <a:rPr lang="en-US" sz="2461" dirty="0"/>
              <a:t>	</a:t>
            </a:r>
            <a:r>
              <a:rPr sz="2461" dirty="0" err="1"/>
              <a:t>hitId</a:t>
            </a:r>
            <a:r>
              <a:rPr sz="2461" dirty="0"/>
              <a:t> ← </a:t>
            </a:r>
            <a:r>
              <a:rPr sz="2461" dirty="0">
                <a:latin typeface="Arial Rounded MT Bold"/>
                <a:ea typeface="Arial Rounded MT Bold"/>
                <a:cs typeface="Arial Rounded MT Bold"/>
                <a:sym typeface="Arial Rounded MT Bold"/>
              </a:rPr>
              <a:t>once </a:t>
            </a:r>
            <a:r>
              <a:rPr sz="2461" dirty="0" err="1"/>
              <a:t>createHIT</a:t>
            </a:r>
            <a:r>
              <a:rPr sz="2461" dirty="0"/>
              <a:t>(...a...b...) </a:t>
            </a:r>
          </a:p>
          <a:p>
            <a:pPr defTabSz="321457">
              <a:spcBef>
                <a:spcPts val="844"/>
              </a:spcBef>
              <a:defRPr sz="3500">
                <a:solidFill>
                  <a:srgbClr val="404040"/>
                </a:solidFill>
                <a:latin typeface="Consolas"/>
                <a:ea typeface="Consolas"/>
                <a:cs typeface="Consolas"/>
                <a:sym typeface="Consolas"/>
              </a:defRPr>
            </a:pPr>
            <a:r>
              <a:rPr lang="en-US" sz="2461" dirty="0"/>
              <a:t>	</a:t>
            </a:r>
            <a:r>
              <a:rPr sz="2461" dirty="0"/>
              <a:t>result ← </a:t>
            </a:r>
            <a:r>
              <a:rPr sz="2461" dirty="0">
                <a:latin typeface="Arial Rounded MT Bold"/>
                <a:ea typeface="Arial Rounded MT Bold"/>
                <a:cs typeface="Arial Rounded MT Bold"/>
                <a:sym typeface="Arial Rounded MT Bold"/>
              </a:rPr>
              <a:t>once </a:t>
            </a:r>
            <a:r>
              <a:rPr sz="2461" dirty="0" err="1"/>
              <a:t>getHITResult</a:t>
            </a:r>
            <a:r>
              <a:rPr sz="2461" dirty="0"/>
              <a:t>(</a:t>
            </a:r>
            <a:r>
              <a:rPr sz="2461" dirty="0" err="1"/>
              <a:t>hitId</a:t>
            </a:r>
            <a:r>
              <a:rPr sz="2461" dirty="0"/>
              <a:t>) </a:t>
            </a:r>
          </a:p>
          <a:p>
            <a:pPr defTabSz="321457">
              <a:spcBef>
                <a:spcPts val="844"/>
              </a:spcBef>
              <a:defRPr sz="3500">
                <a:solidFill>
                  <a:srgbClr val="404040"/>
                </a:solidFill>
                <a:latin typeface="Consolas"/>
                <a:ea typeface="Consolas"/>
                <a:cs typeface="Consolas"/>
                <a:sym typeface="Consolas"/>
              </a:defRPr>
            </a:pPr>
            <a:r>
              <a:rPr lang="en-US" sz="2461" dirty="0"/>
              <a:t>	</a:t>
            </a:r>
            <a:r>
              <a:rPr sz="2461" dirty="0"/>
              <a:t>return (result says a &lt; b)</a:t>
            </a:r>
          </a:p>
        </p:txBody>
      </p:sp>
      <p:sp>
        <p:nvSpPr>
          <p:cNvPr id="5" name="MTurk provides an on-demand source for human computation…">
            <a:extLst>
              <a:ext uri="{FF2B5EF4-FFF2-40B4-BE49-F238E27FC236}">
                <a16:creationId xmlns:a16="http://schemas.microsoft.com/office/drawing/2014/main" id="{9AE24E95-1629-4546-ACDE-CCC93FD11075}"/>
              </a:ext>
            </a:extLst>
          </p:cNvPr>
          <p:cNvSpPr txBox="1">
            <a:spLocks/>
          </p:cNvSpPr>
          <p:nvPr/>
        </p:nvSpPr>
        <p:spPr>
          <a:xfrm>
            <a:off x="421684" y="3557357"/>
            <a:ext cx="11348631" cy="14540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Subsequent runs of the program will check the database before performing these operations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148468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E94BC2-281A-1C45-AA1E-45AC2EAD0F1A}"/>
              </a:ext>
            </a:extLst>
          </p:cNvPr>
          <p:cNvSpPr>
            <a:spLocks noGrp="1"/>
          </p:cNvSpPr>
          <p:nvPr>
            <p:ph type="title"/>
          </p:nvPr>
        </p:nvSpPr>
        <p:spPr/>
        <p:txBody>
          <a:bodyPr/>
          <a:lstStyle/>
          <a:p>
            <a:r>
              <a:rPr lang="en-US" dirty="0"/>
              <a:t>When should you mark a function with </a:t>
            </a:r>
            <a:r>
              <a:rPr lang="en-US" dirty="0">
                <a:latin typeface="Arial Rounded MT Bold" panose="020F0704030504030204" pitchFamily="34" charset="77"/>
              </a:rPr>
              <a:t>once</a:t>
            </a:r>
            <a:r>
              <a:rPr lang="en-US" dirty="0"/>
              <a:t>?</a:t>
            </a:r>
          </a:p>
        </p:txBody>
      </p:sp>
      <p:sp>
        <p:nvSpPr>
          <p:cNvPr id="6" name="MTurk provides an on-demand source for human computation…">
            <a:extLst>
              <a:ext uri="{FF2B5EF4-FFF2-40B4-BE49-F238E27FC236}">
                <a16:creationId xmlns:a16="http://schemas.microsoft.com/office/drawing/2014/main" id="{E78C0A97-4D24-0B40-8D6F-C2FA16C22F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High cost</a:t>
            </a:r>
            <a:r>
              <a:rPr lang="en-US" sz="2400" dirty="0">
                <a:latin typeface="Arial" panose="020B0604020202020204" pitchFamily="34" charset="0"/>
                <a:cs typeface="Arial" panose="020B0604020202020204" pitchFamily="34" charset="0"/>
              </a:rPr>
              <a:t>: This is its main usage; whenever a function is high-cost in terms of money or time, once saves the day</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Non-determinism</a:t>
            </a:r>
            <a:r>
              <a:rPr lang="en-US" sz="2400" dirty="0">
                <a:latin typeface="Arial" panose="020B0604020202020204" pitchFamily="34" charset="0"/>
                <a:cs typeface="Arial" panose="020B0604020202020204" pitchFamily="34" charset="0"/>
              </a:rPr>
              <a:t>: Storing results in DB assumes that the program executes in a deterministic way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00571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quare"/>
          <p:cNvSpPr/>
          <p:nvPr/>
        </p:nvSpPr>
        <p:spPr>
          <a:xfrm>
            <a:off x="1443633"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38"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39"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0"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1"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2"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3"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622478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icksort"/>
          <p:cNvSpPr txBox="1">
            <a:spLocks noGrp="1"/>
          </p:cNvSpPr>
          <p:nvPr>
            <p:ph type="title"/>
          </p:nvPr>
        </p:nvSpPr>
        <p:spPr>
          <a:prstGeom prst="rect">
            <a:avLst/>
          </a:prstGeom>
        </p:spPr>
        <p:txBody>
          <a:bodyPr/>
          <a:lstStyle/>
          <a:p>
            <a:r>
              <a:t>Quicksort</a:t>
            </a:r>
          </a:p>
        </p:txBody>
      </p:sp>
      <p:sp>
        <p:nvSpPr>
          <p:cNvPr id="4" name="MTurk provides an on-demand source for human computation…">
            <a:extLst>
              <a:ext uri="{FF2B5EF4-FFF2-40B4-BE49-F238E27FC236}">
                <a16:creationId xmlns:a16="http://schemas.microsoft.com/office/drawing/2014/main" id="{6135464A-EE5A-BB4F-BC0E-312BFBC42EDA}"/>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quicksort(A):</a:t>
            </a:r>
          </a:p>
          <a:p>
            <a:pPr defTabSz="321457">
              <a:defRPr sz="3500">
                <a:solidFill>
                  <a:srgbClr val="404040"/>
                </a:solidFill>
                <a:latin typeface="Consolas"/>
                <a:ea typeface="Consolas"/>
                <a:cs typeface="Consolas"/>
                <a:sym typeface="Consolas"/>
              </a:defRPr>
            </a:pPr>
            <a:r>
              <a:rPr lang="en-US" sz="1900" dirty="0"/>
              <a:t>	if </a:t>
            </a:r>
            <a:r>
              <a:rPr lang="en-US" sz="1900" dirty="0" err="1"/>
              <a:t>A.length</a:t>
            </a:r>
            <a:r>
              <a:rPr lang="en-US" sz="1900" dirty="0"/>
              <a:t> &gt; 0:</a:t>
            </a:r>
          </a:p>
          <a:p>
            <a:pPr defTabSz="321457">
              <a:defRPr sz="3500">
                <a:solidFill>
                  <a:srgbClr val="404040"/>
                </a:solidFill>
                <a:latin typeface="Consolas"/>
                <a:ea typeface="Consolas"/>
                <a:cs typeface="Consolas"/>
                <a:sym typeface="Consolas"/>
              </a:defRPr>
            </a:pPr>
            <a:r>
              <a:rPr lang="en-US" sz="1900" dirty="0"/>
              <a:t>		pivot ← </a:t>
            </a:r>
            <a:r>
              <a:rPr lang="en-US" sz="1900" dirty="0" err="1"/>
              <a:t>A.remove</a:t>
            </a:r>
            <a:r>
              <a:rPr lang="en-US" sz="1900" dirty="0"/>
              <a:t>(</a:t>
            </a:r>
            <a:r>
              <a:rPr lang="en-US" sz="1900" dirty="0" err="1"/>
              <a:t>A.randomIndex</a:t>
            </a:r>
            <a:r>
              <a:rPr lang="en-US" sz="1900" dirty="0"/>
              <a:t>())</a:t>
            </a:r>
          </a:p>
          <a:p>
            <a:pPr defTabSz="321457">
              <a:defRPr sz="3500">
                <a:solidFill>
                  <a:srgbClr val="404040"/>
                </a:solidFill>
                <a:latin typeface="Consolas"/>
                <a:ea typeface="Consolas"/>
                <a:cs typeface="Consolas"/>
                <a:sym typeface="Consolas"/>
              </a:defRPr>
            </a:pPr>
            <a:r>
              <a:rPr lang="en-US" sz="1900" dirty="0"/>
              <a:t>		left ← new array; right ← new array</a:t>
            </a:r>
          </a:p>
          <a:p>
            <a:pPr defTabSz="321457">
              <a:defRPr sz="3500">
                <a:solidFill>
                  <a:srgbClr val="404040"/>
                </a:solidFill>
                <a:latin typeface="Consolas"/>
                <a:ea typeface="Consolas"/>
                <a:cs typeface="Consolas"/>
                <a:sym typeface="Consolas"/>
              </a:defRPr>
            </a:pPr>
            <a:r>
              <a:rPr lang="en-US" sz="1900" dirty="0"/>
              <a:t>		for x in A:</a:t>
            </a:r>
          </a:p>
          <a:p>
            <a:pPr defTabSz="321457">
              <a:defRPr sz="3500">
                <a:solidFill>
                  <a:srgbClr val="404040"/>
                </a:solidFill>
                <a:latin typeface="Consolas"/>
                <a:ea typeface="Consolas"/>
                <a:cs typeface="Consolas"/>
                <a:sym typeface="Consolas"/>
              </a:defRPr>
            </a:pPr>
            <a:r>
              <a:rPr lang="en-US" sz="1900" dirty="0"/>
              <a:t>			if </a:t>
            </a:r>
            <a:r>
              <a:rPr lang="en-US" sz="1900" b="1" dirty="0"/>
              <a:t>compare</a:t>
            </a:r>
            <a:r>
              <a:rPr lang="en-US" sz="1900" dirty="0"/>
              <a:t>(x, pivot): </a:t>
            </a:r>
          </a:p>
          <a:p>
            <a:pPr defTabSz="321457">
              <a:defRPr sz="3500">
                <a:solidFill>
                  <a:srgbClr val="404040"/>
                </a:solidFill>
                <a:latin typeface="Consolas"/>
                <a:ea typeface="Consolas"/>
                <a:cs typeface="Consolas"/>
                <a:sym typeface="Consolas"/>
              </a:defRPr>
            </a:pPr>
            <a:r>
              <a:rPr lang="en-US" sz="1900" dirty="0"/>
              <a:t>				</a:t>
            </a:r>
            <a:r>
              <a:rPr lang="en-US" sz="1900" dirty="0" err="1"/>
              <a:t>left.add</a:t>
            </a:r>
            <a:r>
              <a:rPr lang="en-US" sz="1900" dirty="0"/>
              <a:t>(x)</a:t>
            </a:r>
          </a:p>
          <a:p>
            <a:pPr defTabSz="321457">
              <a:defRPr sz="3500">
                <a:solidFill>
                  <a:srgbClr val="404040"/>
                </a:solidFill>
                <a:latin typeface="Consolas"/>
                <a:ea typeface="Consolas"/>
                <a:cs typeface="Consolas"/>
                <a:sym typeface="Consolas"/>
              </a:defRPr>
            </a:pPr>
            <a:r>
              <a:rPr lang="en-US" sz="1900" dirty="0"/>
              <a:t>			else:</a:t>
            </a:r>
          </a:p>
          <a:p>
            <a:pPr defTabSz="321457">
              <a:defRPr sz="3500">
                <a:solidFill>
                  <a:srgbClr val="404040"/>
                </a:solidFill>
                <a:latin typeface="Consolas"/>
                <a:ea typeface="Consolas"/>
                <a:cs typeface="Consolas"/>
                <a:sym typeface="Consolas"/>
              </a:defRPr>
            </a:pPr>
            <a:r>
              <a:rPr lang="en-US" sz="1900" dirty="0"/>
              <a:t>				</a:t>
            </a:r>
            <a:r>
              <a:rPr lang="en-US" sz="1900" dirty="0" err="1"/>
              <a:t>right.add</a:t>
            </a:r>
            <a:r>
              <a:rPr lang="en-US" sz="1900" dirty="0"/>
              <a:t>(x)</a:t>
            </a:r>
          </a:p>
          <a:p>
            <a:pPr defTabSz="321457">
              <a:defRPr sz="3500">
                <a:solidFill>
                  <a:srgbClr val="404040"/>
                </a:solidFill>
                <a:latin typeface="Consolas"/>
                <a:ea typeface="Consolas"/>
                <a:cs typeface="Consolas"/>
                <a:sym typeface="Consolas"/>
              </a:defRPr>
            </a:pPr>
            <a:r>
              <a:rPr lang="en-US" sz="1900" dirty="0"/>
              <a:t>		quicksort(left)</a:t>
            </a:r>
          </a:p>
          <a:p>
            <a:pPr defTabSz="321457">
              <a:defRPr sz="3500">
                <a:solidFill>
                  <a:srgbClr val="404040"/>
                </a:solidFill>
                <a:latin typeface="Consolas"/>
                <a:ea typeface="Consolas"/>
                <a:cs typeface="Consolas"/>
                <a:sym typeface="Consolas"/>
              </a:defRPr>
            </a:pPr>
            <a:r>
              <a:rPr lang="en-US" sz="1900" dirty="0"/>
              <a:t>		quicksort(right)</a:t>
            </a:r>
          </a:p>
          <a:p>
            <a:pPr defTabSz="321457">
              <a:defRPr sz="3500">
                <a:solidFill>
                  <a:srgbClr val="404040"/>
                </a:solidFill>
                <a:latin typeface="Consolas"/>
                <a:ea typeface="Consolas"/>
                <a:cs typeface="Consolas"/>
                <a:sym typeface="Consolas"/>
              </a:defRPr>
            </a:pPr>
            <a:r>
              <a:rPr lang="en-US" sz="1900" dirty="0"/>
              <a:t>		</a:t>
            </a:r>
            <a:r>
              <a:rPr lang="en-US" sz="1900" dirty="0" err="1"/>
              <a:t>A.set</a:t>
            </a:r>
            <a:r>
              <a:rPr lang="en-US" sz="1900" dirty="0"/>
              <a:t>(left + pivot + right)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284554551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quare"/>
          <p:cNvSpPr/>
          <p:nvPr/>
        </p:nvSpPr>
        <p:spPr>
          <a:xfrm>
            <a:off x="1434703" y="258961"/>
            <a:ext cx="1339453" cy="1339453"/>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46" name="Square"/>
          <p:cNvSpPr/>
          <p:nvPr/>
        </p:nvSpPr>
        <p:spPr>
          <a:xfrm>
            <a:off x="2765227"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7" name="Square"/>
          <p:cNvSpPr/>
          <p:nvPr/>
        </p:nvSpPr>
        <p:spPr>
          <a:xfrm>
            <a:off x="4095750"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8" name="Square"/>
          <p:cNvSpPr/>
          <p:nvPr/>
        </p:nvSpPr>
        <p:spPr>
          <a:xfrm>
            <a:off x="5417344"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9" name="Square"/>
          <p:cNvSpPr/>
          <p:nvPr/>
        </p:nvSpPr>
        <p:spPr>
          <a:xfrm>
            <a:off x="6738938"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0" name="Square"/>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1" name="Square"/>
          <p:cNvSpPr/>
          <p:nvPr/>
        </p:nvSpPr>
        <p:spPr>
          <a:xfrm>
            <a:off x="9399984" y="258961"/>
            <a:ext cx="1339453" cy="1339453"/>
          </a:xfrm>
          <a:prstGeom prst="rect">
            <a:avLst/>
          </a:prstGeom>
          <a:blipFill>
            <a:blip r:embed="rId9"/>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354854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quare"/>
          <p:cNvSpPr/>
          <p:nvPr/>
        </p:nvSpPr>
        <p:spPr>
          <a:xfrm>
            <a:off x="1443633" y="258961"/>
            <a:ext cx="1339453" cy="1339453"/>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57"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8"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9"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0"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1"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5E287C2-DE21-6844-BC7E-1DBAEB5F15D1}"/>
              </a:ext>
            </a:extLst>
          </p:cNvPr>
          <p:cNvSpPr/>
          <p:nvPr/>
        </p:nvSpPr>
        <p:spPr>
          <a:xfrm>
            <a:off x="5211961" y="4326898"/>
            <a:ext cx="2009180" cy="2009180"/>
          </a:xfrm>
          <a:prstGeom prst="rect">
            <a:avLst/>
          </a:prstGeom>
          <a:blipFill>
            <a:blip r:embed="rId9"/>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47903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quare"/>
          <p:cNvSpPr/>
          <p:nvPr/>
        </p:nvSpPr>
        <p:spPr>
          <a:xfrm>
            <a:off x="5211961" y="1817656"/>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66" name="Square"/>
          <p:cNvSpPr/>
          <p:nvPr/>
        </p:nvSpPr>
        <p:spPr>
          <a:xfrm>
            <a:off x="5211961" y="4326898"/>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7"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8"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9"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0"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1"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72" name="✓"/>
          <p:cNvSpPr txBox="1"/>
          <p:nvPr/>
        </p:nvSpPr>
        <p:spPr>
          <a:xfrm>
            <a:off x="6033858" y="3938936"/>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873" name="Oval"/>
          <p:cNvSpPr/>
          <p:nvPr/>
        </p:nvSpPr>
        <p:spPr>
          <a:xfrm>
            <a:off x="1702594" y="4192953"/>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4" name="Rectangle"/>
          <p:cNvSpPr/>
          <p:nvPr/>
        </p:nvSpPr>
        <p:spPr>
          <a:xfrm>
            <a:off x="1702594" y="2924937"/>
            <a:ext cx="3045023" cy="1794867"/>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5" name="Oval"/>
          <p:cNvSpPr/>
          <p:nvPr/>
        </p:nvSpPr>
        <p:spPr>
          <a:xfrm>
            <a:off x="1702594" y="2496312"/>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878" name="Group"/>
          <p:cNvGrpSpPr/>
          <p:nvPr/>
        </p:nvGrpSpPr>
        <p:grpSpPr>
          <a:xfrm>
            <a:off x="1970484" y="3487507"/>
            <a:ext cx="1312664" cy="669727"/>
            <a:chOff x="0" y="0"/>
            <a:chExt cx="1866900" cy="952500"/>
          </a:xfrm>
        </p:grpSpPr>
        <p:sp>
          <p:nvSpPr>
            <p:cNvPr id="876" name="Square"/>
            <p:cNvSpPr/>
            <p:nvPr/>
          </p:nvSpPr>
          <p:spPr>
            <a:xfrm>
              <a:off x="0" y="0"/>
              <a:ext cx="952500" cy="952500"/>
            </a:xfrm>
            <a:prstGeom prst="rect">
              <a:avLst/>
            </a:prstGeom>
            <a:blipFill rotWithShape="1">
              <a:blip r:embed="rId2"/>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77" name="Square"/>
            <p:cNvSpPr/>
            <p:nvPr/>
          </p:nvSpPr>
          <p:spPr>
            <a:xfrm>
              <a:off x="914400" y="0"/>
              <a:ext cx="952500" cy="952500"/>
            </a:xfrm>
            <a:prstGeom prst="rect">
              <a:avLst/>
            </a:prstGeom>
            <a:blipFill rotWithShape="1">
              <a:blip r:embed="rId3"/>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879" name="Square"/>
          <p:cNvSpPr/>
          <p:nvPr/>
        </p:nvSpPr>
        <p:spPr>
          <a:xfrm>
            <a:off x="2961679" y="4246531"/>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0" name="Square"/>
          <p:cNvSpPr/>
          <p:nvPr/>
        </p:nvSpPr>
        <p:spPr>
          <a:xfrm>
            <a:off x="3613547" y="4246531"/>
            <a:ext cx="669727" cy="669727"/>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904228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quare"/>
          <p:cNvSpPr/>
          <p:nvPr/>
        </p:nvSpPr>
        <p:spPr>
          <a:xfrm>
            <a:off x="7345054" y="1821991"/>
            <a:ext cx="2009180" cy="2009180"/>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5" name="Square"/>
          <p:cNvSpPr/>
          <p:nvPr/>
        </p:nvSpPr>
        <p:spPr>
          <a:xfrm>
            <a:off x="9452826" y="182199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6" name="Square"/>
          <p:cNvSpPr/>
          <p:nvPr/>
        </p:nvSpPr>
        <p:spPr>
          <a:xfrm>
            <a:off x="13137810" y="2246198"/>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7" name="Square"/>
          <p:cNvSpPr/>
          <p:nvPr/>
        </p:nvSpPr>
        <p:spPr>
          <a:xfrm>
            <a:off x="15254146" y="224619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8" name="Square"/>
          <p:cNvSpPr/>
          <p:nvPr/>
        </p:nvSpPr>
        <p:spPr>
          <a:xfrm>
            <a:off x="17477638" y="2246198"/>
            <a:ext cx="2009180" cy="2009180"/>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98" name="Square"/>
          <p:cNvSpPr/>
          <p:nvPr/>
        </p:nvSpPr>
        <p:spPr>
          <a:xfrm>
            <a:off x="7336490" y="433123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99" name="X"/>
          <p:cNvSpPr txBox="1"/>
          <p:nvPr/>
        </p:nvSpPr>
        <p:spPr>
          <a:xfrm>
            <a:off x="8052830" y="3943271"/>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0" name="Square"/>
          <p:cNvSpPr/>
          <p:nvPr/>
        </p:nvSpPr>
        <p:spPr>
          <a:xfrm>
            <a:off x="9452826" y="433123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1" name="X"/>
          <p:cNvSpPr txBox="1"/>
          <p:nvPr/>
        </p:nvSpPr>
        <p:spPr>
          <a:xfrm>
            <a:off x="10149341" y="3943271"/>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2" name="Square"/>
          <p:cNvSpPr/>
          <p:nvPr/>
        </p:nvSpPr>
        <p:spPr>
          <a:xfrm>
            <a:off x="13137810"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3" name="Square"/>
          <p:cNvSpPr/>
          <p:nvPr/>
        </p:nvSpPr>
        <p:spPr>
          <a:xfrm>
            <a:off x="15298794"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4" name="Square"/>
          <p:cNvSpPr/>
          <p:nvPr/>
        </p:nvSpPr>
        <p:spPr>
          <a:xfrm>
            <a:off x="17477638"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5" name="X"/>
          <p:cNvSpPr txBox="1"/>
          <p:nvPr/>
        </p:nvSpPr>
        <p:spPr>
          <a:xfrm>
            <a:off x="14003990" y="436747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6" name="X"/>
          <p:cNvSpPr txBox="1"/>
          <p:nvPr/>
        </p:nvSpPr>
        <p:spPr>
          <a:xfrm>
            <a:off x="18218802" y="436747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7" name="✓"/>
          <p:cNvSpPr txBox="1"/>
          <p:nvPr/>
        </p:nvSpPr>
        <p:spPr>
          <a:xfrm>
            <a:off x="16111762" y="4367478"/>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28" name="Square">
            <a:extLst>
              <a:ext uri="{FF2B5EF4-FFF2-40B4-BE49-F238E27FC236}">
                <a16:creationId xmlns:a16="http://schemas.microsoft.com/office/drawing/2014/main" id="{FDF7BFD1-7A1A-7845-8085-6E49D2D627E7}"/>
              </a:ext>
            </a:extLst>
          </p:cNvPr>
          <p:cNvSpPr/>
          <p:nvPr/>
        </p:nvSpPr>
        <p:spPr>
          <a:xfrm>
            <a:off x="5211961" y="1817656"/>
            <a:ext cx="2009180" cy="2009180"/>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29" name="Square">
            <a:extLst>
              <a:ext uri="{FF2B5EF4-FFF2-40B4-BE49-F238E27FC236}">
                <a16:creationId xmlns:a16="http://schemas.microsoft.com/office/drawing/2014/main" id="{0F9F67F6-B86D-1047-AC04-373A46A99379}"/>
              </a:ext>
            </a:extLst>
          </p:cNvPr>
          <p:cNvSpPr/>
          <p:nvPr/>
        </p:nvSpPr>
        <p:spPr>
          <a:xfrm>
            <a:off x="5211961" y="4326898"/>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0" name="✓">
            <a:extLst>
              <a:ext uri="{FF2B5EF4-FFF2-40B4-BE49-F238E27FC236}">
                <a16:creationId xmlns:a16="http://schemas.microsoft.com/office/drawing/2014/main" id="{72CD8182-317C-3F4E-8673-CB66631C21CE}"/>
              </a:ext>
            </a:extLst>
          </p:cNvPr>
          <p:cNvSpPr txBox="1"/>
          <p:nvPr/>
        </p:nvSpPr>
        <p:spPr>
          <a:xfrm>
            <a:off x="6033858" y="3938936"/>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31" name="Oval">
            <a:extLst>
              <a:ext uri="{FF2B5EF4-FFF2-40B4-BE49-F238E27FC236}">
                <a16:creationId xmlns:a16="http://schemas.microsoft.com/office/drawing/2014/main" id="{B98ACA7B-F39B-D843-8E03-0CB4712D45D6}"/>
              </a:ext>
            </a:extLst>
          </p:cNvPr>
          <p:cNvSpPr/>
          <p:nvPr/>
        </p:nvSpPr>
        <p:spPr>
          <a:xfrm>
            <a:off x="1702594" y="4192953"/>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2" name="Rectangle">
            <a:extLst>
              <a:ext uri="{FF2B5EF4-FFF2-40B4-BE49-F238E27FC236}">
                <a16:creationId xmlns:a16="http://schemas.microsoft.com/office/drawing/2014/main" id="{FC60FA82-E99C-DC47-BCDE-C25FE056E24B}"/>
              </a:ext>
            </a:extLst>
          </p:cNvPr>
          <p:cNvSpPr/>
          <p:nvPr/>
        </p:nvSpPr>
        <p:spPr>
          <a:xfrm>
            <a:off x="1702594" y="2924937"/>
            <a:ext cx="3045023" cy="1794867"/>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3" name="Oval">
            <a:extLst>
              <a:ext uri="{FF2B5EF4-FFF2-40B4-BE49-F238E27FC236}">
                <a16:creationId xmlns:a16="http://schemas.microsoft.com/office/drawing/2014/main" id="{58F59A76-9C4A-EC4B-B6EF-CC8E9466037F}"/>
              </a:ext>
            </a:extLst>
          </p:cNvPr>
          <p:cNvSpPr/>
          <p:nvPr/>
        </p:nvSpPr>
        <p:spPr>
          <a:xfrm>
            <a:off x="1702594" y="2496312"/>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34" name="Group">
            <a:extLst>
              <a:ext uri="{FF2B5EF4-FFF2-40B4-BE49-F238E27FC236}">
                <a16:creationId xmlns:a16="http://schemas.microsoft.com/office/drawing/2014/main" id="{1D7009CF-7657-FC46-82BE-7BFA54875AFF}"/>
              </a:ext>
            </a:extLst>
          </p:cNvPr>
          <p:cNvGrpSpPr/>
          <p:nvPr/>
        </p:nvGrpSpPr>
        <p:grpSpPr>
          <a:xfrm>
            <a:off x="1970484" y="3487507"/>
            <a:ext cx="1312664" cy="669727"/>
            <a:chOff x="0" y="0"/>
            <a:chExt cx="1866900" cy="952500"/>
          </a:xfrm>
        </p:grpSpPr>
        <p:sp>
          <p:nvSpPr>
            <p:cNvPr id="35" name="Square">
              <a:extLst>
                <a:ext uri="{FF2B5EF4-FFF2-40B4-BE49-F238E27FC236}">
                  <a16:creationId xmlns:a16="http://schemas.microsoft.com/office/drawing/2014/main" id="{70AF5C97-EB12-1343-B8B7-607874F4894E}"/>
                </a:ext>
              </a:extLst>
            </p:cNvPr>
            <p:cNvSpPr/>
            <p:nvPr/>
          </p:nvSpPr>
          <p:spPr>
            <a:xfrm>
              <a:off x="0" y="0"/>
              <a:ext cx="952500" cy="952500"/>
            </a:xfrm>
            <a:prstGeom prst="rect">
              <a:avLst/>
            </a:prstGeom>
            <a:blipFill rotWithShape="1">
              <a:blip r:embed="rId8"/>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6" name="Square">
              <a:extLst>
                <a:ext uri="{FF2B5EF4-FFF2-40B4-BE49-F238E27FC236}">
                  <a16:creationId xmlns:a16="http://schemas.microsoft.com/office/drawing/2014/main" id="{FBBA10C2-77F3-494E-B302-AAE6098283C2}"/>
                </a:ext>
              </a:extLst>
            </p:cNvPr>
            <p:cNvSpPr/>
            <p:nvPr/>
          </p:nvSpPr>
          <p:spPr>
            <a:xfrm>
              <a:off x="914400" y="0"/>
              <a:ext cx="952500" cy="952500"/>
            </a:xfrm>
            <a:prstGeom prst="rect">
              <a:avLst/>
            </a:prstGeom>
            <a:blipFill rotWithShape="1">
              <a:blip r:embed="rId7"/>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37" name="Square">
            <a:extLst>
              <a:ext uri="{FF2B5EF4-FFF2-40B4-BE49-F238E27FC236}">
                <a16:creationId xmlns:a16="http://schemas.microsoft.com/office/drawing/2014/main" id="{F6276ED8-BAE4-7842-A116-D8BA4EF343D3}"/>
              </a:ext>
            </a:extLst>
          </p:cNvPr>
          <p:cNvSpPr/>
          <p:nvPr/>
        </p:nvSpPr>
        <p:spPr>
          <a:xfrm>
            <a:off x="2961679" y="4246531"/>
            <a:ext cx="669727" cy="669727"/>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8" name="Square">
            <a:extLst>
              <a:ext uri="{FF2B5EF4-FFF2-40B4-BE49-F238E27FC236}">
                <a16:creationId xmlns:a16="http://schemas.microsoft.com/office/drawing/2014/main" id="{9EEE3D63-82BC-694C-82C1-66437273B455}"/>
              </a:ext>
            </a:extLst>
          </p:cNvPr>
          <p:cNvSpPr/>
          <p:nvPr/>
        </p:nvSpPr>
        <p:spPr>
          <a:xfrm>
            <a:off x="3613547" y="4246531"/>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16812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Square"/>
          <p:cNvSpPr/>
          <p:nvPr/>
        </p:nvSpPr>
        <p:spPr>
          <a:xfrm>
            <a:off x="-3828574" y="2207158"/>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10" name="Square"/>
          <p:cNvSpPr/>
          <p:nvPr/>
        </p:nvSpPr>
        <p:spPr>
          <a:xfrm>
            <a:off x="-3828574" y="471640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1" name="Square"/>
          <p:cNvSpPr/>
          <p:nvPr/>
        </p:nvSpPr>
        <p:spPr>
          <a:xfrm>
            <a:off x="832455" y="1769603"/>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2" name="Square"/>
          <p:cNvSpPr/>
          <p:nvPr/>
        </p:nvSpPr>
        <p:spPr>
          <a:xfrm>
            <a:off x="2940228" y="1769603"/>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3" name="Square"/>
          <p:cNvSpPr/>
          <p:nvPr/>
        </p:nvSpPr>
        <p:spPr>
          <a:xfrm>
            <a:off x="5101212" y="1769603"/>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4" name="Square"/>
          <p:cNvSpPr/>
          <p:nvPr/>
        </p:nvSpPr>
        <p:spPr>
          <a:xfrm>
            <a:off x="7217548" y="176960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5" name="Square"/>
          <p:cNvSpPr/>
          <p:nvPr/>
        </p:nvSpPr>
        <p:spPr>
          <a:xfrm>
            <a:off x="9441040" y="1769603"/>
            <a:ext cx="2009180" cy="2009180"/>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16" name="✓"/>
          <p:cNvSpPr txBox="1"/>
          <p:nvPr/>
        </p:nvSpPr>
        <p:spPr>
          <a:xfrm>
            <a:off x="-3006676" y="4328438"/>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917" name="Oval"/>
          <p:cNvSpPr/>
          <p:nvPr/>
        </p:nvSpPr>
        <p:spPr>
          <a:xfrm>
            <a:off x="-7337942" y="4582455"/>
            <a:ext cx="3045024"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8" name="Rectangle"/>
          <p:cNvSpPr/>
          <p:nvPr/>
        </p:nvSpPr>
        <p:spPr>
          <a:xfrm>
            <a:off x="-7337942" y="3314439"/>
            <a:ext cx="3045024" cy="1794868"/>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9" name="Oval"/>
          <p:cNvSpPr/>
          <p:nvPr/>
        </p:nvSpPr>
        <p:spPr>
          <a:xfrm>
            <a:off x="-7337942" y="2885814"/>
            <a:ext cx="3045024"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922" name="Group"/>
          <p:cNvGrpSpPr/>
          <p:nvPr/>
        </p:nvGrpSpPr>
        <p:grpSpPr>
          <a:xfrm>
            <a:off x="-7070051" y="3877009"/>
            <a:ext cx="1312665" cy="669727"/>
            <a:chOff x="0" y="0"/>
            <a:chExt cx="1866900" cy="952500"/>
          </a:xfrm>
        </p:grpSpPr>
        <p:sp>
          <p:nvSpPr>
            <p:cNvPr id="920" name="Square"/>
            <p:cNvSpPr/>
            <p:nvPr/>
          </p:nvSpPr>
          <p:spPr>
            <a:xfrm>
              <a:off x="0" y="0"/>
              <a:ext cx="952500" cy="952500"/>
            </a:xfrm>
            <a:prstGeom prst="rect">
              <a:avLst/>
            </a:prstGeom>
            <a:blipFill rotWithShape="1">
              <a:blip r:embed="rId2"/>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21" name="Square"/>
            <p:cNvSpPr/>
            <p:nvPr/>
          </p:nvSpPr>
          <p:spPr>
            <a:xfrm>
              <a:off x="914400" y="0"/>
              <a:ext cx="952500" cy="952500"/>
            </a:xfrm>
            <a:prstGeom prst="rect">
              <a:avLst/>
            </a:prstGeom>
            <a:blipFill rotWithShape="1">
              <a:blip r:embed="rId3"/>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923" name="Square"/>
          <p:cNvSpPr/>
          <p:nvPr/>
        </p:nvSpPr>
        <p:spPr>
          <a:xfrm>
            <a:off x="-6078856" y="4636033"/>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4" name="Square"/>
          <p:cNvSpPr/>
          <p:nvPr/>
        </p:nvSpPr>
        <p:spPr>
          <a:xfrm>
            <a:off x="-5426988" y="4636033"/>
            <a:ext cx="669727" cy="669727"/>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5" name="Square"/>
          <p:cNvSpPr/>
          <p:nvPr/>
        </p:nvSpPr>
        <p:spPr>
          <a:xfrm>
            <a:off x="2920625" y="4282718"/>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6" name="X"/>
          <p:cNvSpPr txBox="1"/>
          <p:nvPr/>
        </p:nvSpPr>
        <p:spPr>
          <a:xfrm>
            <a:off x="-888741" y="432843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27" name="Square"/>
          <p:cNvSpPr/>
          <p:nvPr/>
        </p:nvSpPr>
        <p:spPr>
          <a:xfrm>
            <a:off x="797668" y="426991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8" name="X"/>
          <p:cNvSpPr txBox="1"/>
          <p:nvPr/>
        </p:nvSpPr>
        <p:spPr>
          <a:xfrm>
            <a:off x="3636743"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X</a:t>
            </a:r>
          </a:p>
        </p:txBody>
      </p:sp>
      <p:sp>
        <p:nvSpPr>
          <p:cNvPr id="929" name="Square"/>
          <p:cNvSpPr/>
          <p:nvPr/>
        </p:nvSpPr>
        <p:spPr>
          <a:xfrm>
            <a:off x="5101212"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0" name="Square"/>
          <p:cNvSpPr/>
          <p:nvPr/>
        </p:nvSpPr>
        <p:spPr>
          <a:xfrm>
            <a:off x="7262196"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1" name="Square"/>
          <p:cNvSpPr/>
          <p:nvPr/>
        </p:nvSpPr>
        <p:spPr>
          <a:xfrm>
            <a:off x="9441040"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2" name="X"/>
          <p:cNvSpPr txBox="1"/>
          <p:nvPr/>
        </p:nvSpPr>
        <p:spPr>
          <a:xfrm>
            <a:off x="5967391"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33" name="X"/>
          <p:cNvSpPr txBox="1"/>
          <p:nvPr/>
        </p:nvSpPr>
        <p:spPr>
          <a:xfrm>
            <a:off x="10182203"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34" name="✓"/>
          <p:cNvSpPr txBox="1"/>
          <p:nvPr/>
        </p:nvSpPr>
        <p:spPr>
          <a:xfrm>
            <a:off x="8075164" y="3890883"/>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28" name="X">
            <a:extLst>
              <a:ext uri="{FF2B5EF4-FFF2-40B4-BE49-F238E27FC236}">
                <a16:creationId xmlns:a16="http://schemas.microsoft.com/office/drawing/2014/main" id="{FAF0C0E3-98C6-D748-B792-FF3A4B0A4641}"/>
              </a:ext>
            </a:extLst>
          </p:cNvPr>
          <p:cNvSpPr txBox="1"/>
          <p:nvPr/>
        </p:nvSpPr>
        <p:spPr>
          <a:xfrm>
            <a:off x="1723668"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X</a:t>
            </a:r>
          </a:p>
        </p:txBody>
      </p:sp>
    </p:spTree>
    <p:extLst>
      <p:ext uri="{BB962C8B-B14F-4D97-AF65-F5344CB8AC3E}">
        <p14:creationId xmlns:p14="http://schemas.microsoft.com/office/powerpoint/2010/main" val="2630164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Quicksort"/>
          <p:cNvSpPr txBox="1">
            <a:spLocks noGrp="1"/>
          </p:cNvSpPr>
          <p:nvPr>
            <p:ph type="title"/>
          </p:nvPr>
        </p:nvSpPr>
        <p:spPr>
          <a:prstGeom prst="rect">
            <a:avLst/>
          </a:prstGeom>
        </p:spPr>
        <p:txBody>
          <a:bodyPr/>
          <a:lstStyle/>
          <a:p>
            <a:r>
              <a:rPr dirty="0"/>
              <a:t>Quicksort</a:t>
            </a:r>
          </a:p>
        </p:txBody>
      </p:sp>
      <p:sp>
        <p:nvSpPr>
          <p:cNvPr id="4" name="MTurk provides an on-demand source for human computation…">
            <a:extLst>
              <a:ext uri="{FF2B5EF4-FFF2-40B4-BE49-F238E27FC236}">
                <a16:creationId xmlns:a16="http://schemas.microsoft.com/office/drawing/2014/main" id="{DB75B53E-63E9-9A4C-B737-7C344D272BA5}"/>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quicksort(A):</a:t>
            </a:r>
          </a:p>
          <a:p>
            <a:pPr defTabSz="321457">
              <a:defRPr sz="3500">
                <a:solidFill>
                  <a:srgbClr val="404040"/>
                </a:solidFill>
                <a:latin typeface="Consolas"/>
                <a:ea typeface="Consolas"/>
                <a:cs typeface="Consolas"/>
                <a:sym typeface="Consolas"/>
              </a:defRPr>
            </a:pPr>
            <a:r>
              <a:rPr lang="en-US" sz="1900" dirty="0"/>
              <a:t>	if </a:t>
            </a:r>
            <a:r>
              <a:rPr lang="en-US" sz="1900" dirty="0" err="1"/>
              <a:t>A.length</a:t>
            </a:r>
            <a:r>
              <a:rPr lang="en-US" sz="1900" dirty="0"/>
              <a:t> &gt; 0:</a:t>
            </a:r>
          </a:p>
          <a:p>
            <a:pPr defTabSz="321457">
              <a:defRPr sz="3500">
                <a:solidFill>
                  <a:srgbClr val="404040"/>
                </a:solidFill>
                <a:latin typeface="Consolas"/>
                <a:ea typeface="Consolas"/>
                <a:cs typeface="Consolas"/>
                <a:sym typeface="Consolas"/>
              </a:defRPr>
            </a:pPr>
            <a:r>
              <a:rPr lang="en-US" sz="1900" dirty="0"/>
              <a:t>		pivot ← </a:t>
            </a:r>
            <a:r>
              <a:rPr lang="en-US" sz="1900" dirty="0" err="1"/>
              <a:t>A.remove</a:t>
            </a:r>
            <a:r>
              <a:rPr lang="en-US" sz="1900" dirty="0"/>
              <a:t>(</a:t>
            </a:r>
            <a:r>
              <a:rPr lang="en-US" sz="1900" b="1" dirty="0"/>
              <a:t>once</a:t>
            </a:r>
            <a:r>
              <a:rPr lang="en-US" sz="1900" dirty="0"/>
              <a:t> </a:t>
            </a:r>
            <a:r>
              <a:rPr lang="en-US" sz="1900" dirty="0" err="1"/>
              <a:t>A.randomIndex</a:t>
            </a:r>
            <a:r>
              <a:rPr lang="en-US" sz="1900" dirty="0"/>
              <a:t>())</a:t>
            </a:r>
          </a:p>
          <a:p>
            <a:pPr defTabSz="321457">
              <a:defRPr sz="3500">
                <a:solidFill>
                  <a:srgbClr val="404040"/>
                </a:solidFill>
                <a:latin typeface="Consolas"/>
                <a:ea typeface="Consolas"/>
                <a:cs typeface="Consolas"/>
                <a:sym typeface="Consolas"/>
              </a:defRPr>
            </a:pPr>
            <a:r>
              <a:rPr lang="en-US" sz="1900" dirty="0"/>
              <a:t>		left ← new array; right ← new array</a:t>
            </a:r>
          </a:p>
          <a:p>
            <a:pPr defTabSz="321457">
              <a:defRPr sz="3500">
                <a:solidFill>
                  <a:srgbClr val="404040"/>
                </a:solidFill>
                <a:latin typeface="Consolas"/>
                <a:ea typeface="Consolas"/>
                <a:cs typeface="Consolas"/>
                <a:sym typeface="Consolas"/>
              </a:defRPr>
            </a:pPr>
            <a:r>
              <a:rPr lang="en-US" sz="1900" dirty="0"/>
              <a:t>		for x in A:</a:t>
            </a:r>
          </a:p>
          <a:p>
            <a:pPr defTabSz="321457">
              <a:defRPr sz="3500">
                <a:solidFill>
                  <a:srgbClr val="404040"/>
                </a:solidFill>
                <a:latin typeface="Consolas"/>
                <a:ea typeface="Consolas"/>
                <a:cs typeface="Consolas"/>
                <a:sym typeface="Consolas"/>
              </a:defRPr>
            </a:pPr>
            <a:r>
              <a:rPr lang="en-US" sz="1900" dirty="0"/>
              <a:t>			if compare(x, pivot): </a:t>
            </a:r>
          </a:p>
          <a:p>
            <a:pPr defTabSz="321457">
              <a:defRPr sz="3500">
                <a:solidFill>
                  <a:srgbClr val="404040"/>
                </a:solidFill>
                <a:latin typeface="Consolas"/>
                <a:ea typeface="Consolas"/>
                <a:cs typeface="Consolas"/>
                <a:sym typeface="Consolas"/>
              </a:defRPr>
            </a:pPr>
            <a:r>
              <a:rPr lang="en-US" sz="1900" dirty="0"/>
              <a:t>				</a:t>
            </a:r>
            <a:r>
              <a:rPr lang="en-US" sz="1900" dirty="0" err="1"/>
              <a:t>left.add</a:t>
            </a:r>
            <a:r>
              <a:rPr lang="en-US" sz="1900" dirty="0"/>
              <a:t>(x)</a:t>
            </a:r>
          </a:p>
          <a:p>
            <a:pPr defTabSz="321457">
              <a:defRPr sz="3500">
                <a:solidFill>
                  <a:srgbClr val="404040"/>
                </a:solidFill>
                <a:latin typeface="Consolas"/>
                <a:ea typeface="Consolas"/>
                <a:cs typeface="Consolas"/>
                <a:sym typeface="Consolas"/>
              </a:defRPr>
            </a:pPr>
            <a:r>
              <a:rPr lang="en-US" sz="1900" dirty="0"/>
              <a:t>			else:</a:t>
            </a:r>
          </a:p>
          <a:p>
            <a:pPr defTabSz="321457">
              <a:defRPr sz="3500">
                <a:solidFill>
                  <a:srgbClr val="404040"/>
                </a:solidFill>
                <a:latin typeface="Consolas"/>
                <a:ea typeface="Consolas"/>
                <a:cs typeface="Consolas"/>
                <a:sym typeface="Consolas"/>
              </a:defRPr>
            </a:pPr>
            <a:r>
              <a:rPr lang="en-US" sz="1900" dirty="0"/>
              <a:t>				</a:t>
            </a:r>
            <a:r>
              <a:rPr lang="en-US" sz="1900" dirty="0" err="1"/>
              <a:t>right.add</a:t>
            </a:r>
            <a:r>
              <a:rPr lang="en-US" sz="1900" dirty="0"/>
              <a:t>(x)</a:t>
            </a:r>
          </a:p>
          <a:p>
            <a:pPr defTabSz="321457">
              <a:defRPr sz="3500">
                <a:solidFill>
                  <a:srgbClr val="404040"/>
                </a:solidFill>
                <a:latin typeface="Consolas"/>
                <a:ea typeface="Consolas"/>
                <a:cs typeface="Consolas"/>
                <a:sym typeface="Consolas"/>
              </a:defRPr>
            </a:pPr>
            <a:r>
              <a:rPr lang="en-US" sz="1900" dirty="0"/>
              <a:t>		quicksort(left)</a:t>
            </a:r>
          </a:p>
          <a:p>
            <a:pPr defTabSz="321457">
              <a:defRPr sz="3500">
                <a:solidFill>
                  <a:srgbClr val="404040"/>
                </a:solidFill>
                <a:latin typeface="Consolas"/>
                <a:ea typeface="Consolas"/>
                <a:cs typeface="Consolas"/>
                <a:sym typeface="Consolas"/>
              </a:defRPr>
            </a:pPr>
            <a:r>
              <a:rPr lang="en-US" sz="1900" dirty="0"/>
              <a:t>		quicksort(right)</a:t>
            </a:r>
          </a:p>
          <a:p>
            <a:pPr defTabSz="321457">
              <a:defRPr sz="3500">
                <a:solidFill>
                  <a:srgbClr val="404040"/>
                </a:solidFill>
                <a:latin typeface="Consolas"/>
                <a:ea typeface="Consolas"/>
                <a:cs typeface="Consolas"/>
                <a:sym typeface="Consolas"/>
              </a:defRPr>
            </a:pPr>
            <a:r>
              <a:rPr lang="en-US" sz="1900" dirty="0"/>
              <a:t>		</a:t>
            </a:r>
            <a:r>
              <a:rPr lang="en-US" sz="1900" dirty="0" err="1"/>
              <a:t>A.set</a:t>
            </a:r>
            <a:r>
              <a:rPr lang="en-US" sz="1900" dirty="0"/>
              <a:t>(left + pivot + right)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152896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84D8F-FFED-234A-8359-DDCADF6F203F}"/>
              </a:ext>
            </a:extLst>
          </p:cNvPr>
          <p:cNvSpPr>
            <a:spLocks noGrp="1"/>
          </p:cNvSpPr>
          <p:nvPr>
            <p:ph type="title"/>
          </p:nvPr>
        </p:nvSpPr>
        <p:spPr/>
        <p:txBody>
          <a:bodyPr/>
          <a:lstStyle/>
          <a:p>
            <a:r>
              <a:rPr lang="en-US" dirty="0"/>
              <a:t>When should you mark a function with </a:t>
            </a:r>
            <a:r>
              <a:rPr lang="en-US" dirty="0">
                <a:latin typeface="Arial Rounded MT Bold" panose="020F0704030504030204" pitchFamily="34" charset="77"/>
              </a:rPr>
              <a:t>once</a:t>
            </a:r>
            <a:r>
              <a:rPr lang="en-US" dirty="0"/>
              <a:t>?</a:t>
            </a:r>
          </a:p>
        </p:txBody>
      </p:sp>
      <p:sp>
        <p:nvSpPr>
          <p:cNvPr id="6" name="MTurk provides an on-demand source for human computation…">
            <a:extLst>
              <a:ext uri="{FF2B5EF4-FFF2-40B4-BE49-F238E27FC236}">
                <a16:creationId xmlns:a16="http://schemas.microsoft.com/office/drawing/2014/main" id="{4355598F-AFD6-F247-B405-8125CA1FE44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Side-effects</a:t>
            </a:r>
            <a:r>
              <a:rPr lang="en-US" sz="2400" dirty="0">
                <a:latin typeface="Arial" panose="020B0604020202020204" pitchFamily="34" charset="0"/>
                <a:cs typeface="Arial" panose="020B0604020202020204" pitchFamily="34" charset="0"/>
              </a:rPr>
              <a:t>: If a function has side effects during repeated calls, then wrap it in once</a:t>
            </a:r>
          </a:p>
        </p:txBody>
      </p:sp>
    </p:spTree>
    <p:extLst>
      <p:ext uri="{BB962C8B-B14F-4D97-AF65-F5344CB8AC3E}">
        <p14:creationId xmlns:p14="http://schemas.microsoft.com/office/powerpoint/2010/main" val="141212257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4E46A-32E8-7744-8B11-13DE2701CE2F}"/>
              </a:ext>
            </a:extLst>
          </p:cNvPr>
          <p:cNvSpPr>
            <a:spLocks noGrp="1"/>
          </p:cNvSpPr>
          <p:nvPr>
            <p:ph type="title"/>
          </p:nvPr>
        </p:nvSpPr>
        <p:spPr/>
        <p:txBody>
          <a:bodyPr/>
          <a:lstStyle/>
          <a:p>
            <a:r>
              <a:rPr lang="en-US" dirty="0"/>
              <a:t>Other benefits of </a:t>
            </a:r>
            <a:r>
              <a:rPr lang="en-US" dirty="0">
                <a:latin typeface="Arial Rounded MT Bold" panose="020F0704030504030204" pitchFamily="34" charset="77"/>
              </a:rPr>
              <a:t>once</a:t>
            </a:r>
          </a:p>
        </p:txBody>
      </p:sp>
      <p:sp>
        <p:nvSpPr>
          <p:cNvPr id="6" name="MTurk provides an on-demand source for human computation…">
            <a:extLst>
              <a:ext uri="{FF2B5EF4-FFF2-40B4-BE49-F238E27FC236}">
                <a16:creationId xmlns:a16="http://schemas.microsoft.com/office/drawing/2014/main" id="{2E87AEE5-6280-5D4B-9295-47370C9C091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Incremental programming</a:t>
            </a:r>
            <a:r>
              <a:rPr lang="en-US" sz="2400" dirty="0">
                <a:latin typeface="Arial" panose="020B0604020202020204" pitchFamily="34" charset="0"/>
                <a:cs typeface="Arial" panose="020B0604020202020204" pitchFamily="34" charset="0"/>
              </a:rPr>
              <a:t>: You can write part of an algorithm, test it, view the results, modify it, and rerun. </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Retroactive print-line debugging</a:t>
            </a:r>
            <a:r>
              <a:rPr lang="en-US" sz="2400" dirty="0">
                <a:latin typeface="Arial" panose="020B0604020202020204" pitchFamily="34" charset="0"/>
                <a:cs typeface="Arial" panose="020B0604020202020204" pitchFamily="34" charset="0"/>
              </a:rPr>
              <a:t>: If your program behaves in an unexpected fashion, you can put in debugging print statements after the fact</a:t>
            </a:r>
          </a:p>
          <a:p>
            <a:pPr marL="1028700" lvl="1" indent="-342900"/>
            <a:r>
              <a:rPr lang="en-US" sz="2400" dirty="0">
                <a:latin typeface="Arial" panose="020B0604020202020204" pitchFamily="34" charset="0"/>
                <a:cs typeface="Arial" panose="020B0604020202020204" pitchFamily="34" charset="0"/>
              </a:rPr>
              <a:t>This also lets you print data to a file if you decide that you want to analyze it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648012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urKit Script"/>
          <p:cNvSpPr txBox="1">
            <a:spLocks noGrp="1"/>
          </p:cNvSpPr>
          <p:nvPr>
            <p:ph type="title"/>
          </p:nvPr>
        </p:nvSpPr>
        <p:spPr>
          <a:prstGeom prst="rect">
            <a:avLst/>
          </a:prstGeom>
        </p:spPr>
        <p:txBody>
          <a:bodyPr/>
          <a:lstStyle/>
          <a:p>
            <a:r>
              <a:rPr dirty="0" err="1"/>
              <a:t>TurKit</a:t>
            </a:r>
            <a:r>
              <a:rPr dirty="0"/>
              <a:t> </a:t>
            </a:r>
            <a:r>
              <a:rPr lang="en-US" dirty="0"/>
              <a:t>script</a:t>
            </a:r>
            <a:endParaRPr dirty="0"/>
          </a:p>
        </p:txBody>
      </p:sp>
      <p:sp>
        <p:nvSpPr>
          <p:cNvPr id="4" name="MTurk provides an on-demand source for human computation…">
            <a:extLst>
              <a:ext uri="{FF2B5EF4-FFF2-40B4-BE49-F238E27FC236}">
                <a16:creationId xmlns:a16="http://schemas.microsoft.com/office/drawing/2014/main" id="{C93956BF-E125-5343-90FB-507EBF7371B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is built on top of JavaScript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Users have full access to JavaScript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Plus a set of APIs built around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and the crash-and-rerun programming paradigm</a:t>
            </a:r>
          </a:p>
        </p:txBody>
      </p:sp>
    </p:spTree>
    <p:extLst>
      <p:ext uri="{BB962C8B-B14F-4D97-AF65-F5344CB8AC3E}">
        <p14:creationId xmlns:p14="http://schemas.microsoft.com/office/powerpoint/2010/main" val="90805465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urKit Script"/>
          <p:cNvSpPr txBox="1">
            <a:spLocks noGrp="1"/>
          </p:cNvSpPr>
          <p:nvPr>
            <p:ph type="title"/>
          </p:nvPr>
        </p:nvSpPr>
        <p:spPr>
          <a:prstGeom prst="rect">
            <a:avLst/>
          </a:prstGeom>
        </p:spPr>
        <p:txBody>
          <a:bodyPr/>
          <a:lstStyle/>
          <a:p>
            <a:r>
              <a:rPr dirty="0" err="1"/>
              <a:t>TurKit</a:t>
            </a:r>
            <a:r>
              <a:rPr dirty="0"/>
              <a:t> </a:t>
            </a:r>
            <a:r>
              <a:rPr lang="en-US" dirty="0"/>
              <a:t>keywords</a:t>
            </a:r>
            <a:endParaRPr dirty="0"/>
          </a:p>
        </p:txBody>
      </p:sp>
      <p:sp>
        <p:nvSpPr>
          <p:cNvPr id="4" name="MTurk provides an on-demand source for human computation…">
            <a:extLst>
              <a:ext uri="{FF2B5EF4-FFF2-40B4-BE49-F238E27FC236}">
                <a16:creationId xmlns:a16="http://schemas.microsoft.com/office/drawing/2014/main" id="{C93956BF-E125-5343-90FB-507EBF7371B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crash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fork / join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16527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198"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199"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00"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01"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02"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03"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04" name="42"/>
          <p:cNvSpPr/>
          <p:nvPr/>
        </p:nvSpPr>
        <p:spPr>
          <a:xfrm>
            <a:off x="7864078"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05"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06"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184478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he crash keyword"/>
          <p:cNvSpPr txBox="1">
            <a:spLocks noGrp="1"/>
          </p:cNvSpPr>
          <p:nvPr>
            <p:ph type="title"/>
          </p:nvPr>
        </p:nvSpPr>
        <p:spPr>
          <a:prstGeom prst="rect">
            <a:avLst/>
          </a:prstGeom>
        </p:spPr>
        <p:txBody>
          <a:bodyPr/>
          <a:lstStyle/>
          <a:p>
            <a:r>
              <a:rPr dirty="0"/>
              <a:t>The </a:t>
            </a:r>
            <a:r>
              <a:rPr dirty="0">
                <a:latin typeface="Arial Rounded MT Bold"/>
                <a:ea typeface="Arial Rounded MT Bold"/>
                <a:cs typeface="Arial Rounded MT Bold"/>
                <a:sym typeface="Arial Rounded MT Bold"/>
              </a:rPr>
              <a:t>crash</a:t>
            </a:r>
            <a:r>
              <a:rPr dirty="0"/>
              <a:t> keyword </a:t>
            </a:r>
          </a:p>
        </p:txBody>
      </p:sp>
      <p:sp>
        <p:nvSpPr>
          <p:cNvPr id="4" name="MTurk provides an on-demand source for human computation…">
            <a:extLst>
              <a:ext uri="{FF2B5EF4-FFF2-40B4-BE49-F238E27FC236}">
                <a16:creationId xmlns:a16="http://schemas.microsoft.com/office/drawing/2014/main" id="{BE3375E1-EBA0-044C-A0B9-895E5447BF3F}"/>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Why in the hell would you want to tell your program to crash?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Since we cache results in a DB,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is an alternate to </a:t>
            </a:r>
            <a:r>
              <a:rPr lang="en-US" sz="2400" b="1" dirty="0">
                <a:latin typeface="Arial" panose="020B0604020202020204" pitchFamily="34" charset="0"/>
                <a:cs typeface="Arial" panose="020B0604020202020204" pitchFamily="34" charset="0"/>
              </a:rPr>
              <a:t>wait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Most common use for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is waiting for results to be returned from </a:t>
            </a:r>
            <a:r>
              <a:rPr lang="en-US" sz="2400" dirty="0" err="1">
                <a:latin typeface="Arial" panose="020B0604020202020204" pitchFamily="34" charset="0"/>
                <a:cs typeface="Arial" panose="020B0604020202020204" pitchFamily="34" charset="0"/>
              </a:rPr>
              <a:t>MTurk</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automatically re-runs program after a set interval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891809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67E13-191D-4140-9ECC-BA4F7C99C5A8}"/>
              </a:ext>
            </a:extLst>
          </p:cNvPr>
          <p:cNvSpPr>
            <a:spLocks noGrp="1"/>
          </p:cNvSpPr>
          <p:nvPr>
            <p:ph type="title"/>
          </p:nvPr>
        </p:nvSpPr>
        <p:spPr/>
        <p:txBody>
          <a:bodyPr/>
          <a:lstStyle/>
          <a:p>
            <a:r>
              <a:rPr lang="en-US" dirty="0">
                <a:latin typeface="Arial Rounded MT Bold"/>
                <a:sym typeface="Arial Rounded MT Bold"/>
              </a:rPr>
              <a:t>fork</a:t>
            </a:r>
            <a:r>
              <a:rPr lang="en-US" dirty="0"/>
              <a:t> allows for parallel execution </a:t>
            </a:r>
          </a:p>
        </p:txBody>
      </p:sp>
      <p:sp>
        <p:nvSpPr>
          <p:cNvPr id="6" name="MTurk provides an on-demand source for human computation…">
            <a:extLst>
              <a:ext uri="{FF2B5EF4-FFF2-40B4-BE49-F238E27FC236}">
                <a16:creationId xmlns:a16="http://schemas.microsoft.com/office/drawing/2014/main" id="{DB48A30A-97FD-B04E-B6B0-958EEE1D0C28}"/>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allows multiple branches to be run in parallel via </a:t>
            </a:r>
            <a:r>
              <a:rPr lang="en-US" sz="2400" b="1" dirty="0">
                <a:latin typeface="Arial" panose="020B0604020202020204" pitchFamily="34" charset="0"/>
                <a:cs typeface="Arial" panose="020B0604020202020204" pitchFamily="34" charset="0"/>
              </a:rPr>
              <a:t>fork</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Calling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from within a </a:t>
            </a:r>
            <a:r>
              <a:rPr lang="en-US" sz="2400" b="1" dirty="0">
                <a:latin typeface="Arial" panose="020B0604020202020204" pitchFamily="34" charset="0"/>
                <a:cs typeface="Arial" panose="020B0604020202020204" pitchFamily="34" charset="0"/>
              </a:rPr>
              <a:t>fork</a:t>
            </a:r>
            <a:r>
              <a:rPr lang="en-US" sz="2400" dirty="0">
                <a:latin typeface="Arial" panose="020B0604020202020204" pitchFamily="34" charset="0"/>
                <a:cs typeface="Arial" panose="020B0604020202020204" pitchFamily="34" charset="0"/>
              </a:rPr>
              <a:t>ed branch resumes the execution of the former branch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This allows you to post multiple jobs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simultaneously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script can make progress on whatever path gets a result first</a:t>
            </a:r>
          </a:p>
        </p:txBody>
      </p:sp>
    </p:spTree>
    <p:extLst>
      <p:ext uri="{BB962C8B-B14F-4D97-AF65-F5344CB8AC3E}">
        <p14:creationId xmlns:p14="http://schemas.microsoft.com/office/powerpoint/2010/main" val="206585772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One HIT at a time"/>
          <p:cNvSpPr txBox="1">
            <a:spLocks noGrp="1"/>
          </p:cNvSpPr>
          <p:nvPr>
            <p:ph type="title"/>
          </p:nvPr>
        </p:nvSpPr>
        <p:spPr>
          <a:prstGeom prst="rect">
            <a:avLst/>
          </a:prstGeom>
        </p:spPr>
        <p:txBody>
          <a:bodyPr/>
          <a:lstStyle/>
          <a:p>
            <a:r>
              <a:rPr dirty="0"/>
              <a:t>One HIT at a time</a:t>
            </a:r>
          </a:p>
        </p:txBody>
      </p:sp>
      <p:sp>
        <p:nvSpPr>
          <p:cNvPr id="967" name="a = createHITAndWait()        // HIT A…"/>
          <p:cNvSpPr txBox="1"/>
          <p:nvPr/>
        </p:nvSpPr>
        <p:spPr>
          <a:xfrm>
            <a:off x="4744946" y="3844608"/>
            <a:ext cx="8358188" cy="45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lvl="4" defTabSz="321457">
              <a:spcBef>
                <a:spcPts val="844"/>
              </a:spcBef>
              <a:defRPr sz="3500">
                <a:solidFill>
                  <a:srgbClr val="404040"/>
                </a:solidFill>
                <a:latin typeface="Consolas"/>
                <a:ea typeface="Consolas"/>
                <a:cs typeface="Consolas"/>
                <a:sym typeface="Consolas"/>
              </a:defRPr>
            </a:pPr>
            <a:endParaRPr sz="2461" dirty="0">
              <a:solidFill>
                <a:srgbClr val="008F00"/>
              </a:solidFill>
            </a:endParaRPr>
          </a:p>
        </p:txBody>
      </p:sp>
      <p:sp>
        <p:nvSpPr>
          <p:cNvPr id="5" name="MTurk provides an on-demand source for human computation…">
            <a:extLst>
              <a:ext uri="{FF2B5EF4-FFF2-40B4-BE49-F238E27FC236}">
                <a16:creationId xmlns:a16="http://schemas.microsoft.com/office/drawing/2014/main" id="{2053DA4A-EE50-C84F-A375-A5D3BBAAB366}"/>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a = </a:t>
            </a:r>
            <a:r>
              <a:rPr lang="en-US" sz="1900" dirty="0" err="1"/>
              <a:t>createHITAndWait</a:t>
            </a:r>
            <a:r>
              <a:rPr lang="en-US" sz="1900" dirty="0"/>
              <a:t>() 				</a:t>
            </a:r>
            <a:r>
              <a:rPr lang="en-US" sz="1900" dirty="0">
                <a:solidFill>
                  <a:srgbClr val="8FAA70"/>
                </a:solidFill>
              </a:rPr>
              <a:t>// HIT A </a:t>
            </a:r>
          </a:p>
          <a:p>
            <a:pPr defTabSz="321457">
              <a:defRPr sz="3500">
                <a:solidFill>
                  <a:srgbClr val="404040"/>
                </a:solidFill>
                <a:latin typeface="Consolas"/>
                <a:ea typeface="Consolas"/>
                <a:cs typeface="Consolas"/>
                <a:sym typeface="Consolas"/>
              </a:defRPr>
            </a:pPr>
            <a:r>
              <a:rPr lang="en-US" sz="1900" dirty="0"/>
              <a:t>b = </a:t>
            </a:r>
            <a:r>
              <a:rPr lang="en-US" sz="1900" dirty="0" err="1"/>
              <a:t>createHITAndWait</a:t>
            </a:r>
            <a:r>
              <a:rPr lang="en-US" sz="1900" dirty="0"/>
              <a:t>(</a:t>
            </a:r>
            <a:r>
              <a:rPr lang="en-US" sz="1900" dirty="0">
                <a:solidFill>
                  <a:srgbClr val="00B0F0"/>
                </a:solidFill>
              </a:rPr>
              <a:t>...a...</a:t>
            </a:r>
            <a:r>
              <a:rPr lang="en-US" sz="1900" dirty="0"/>
              <a:t>)  </a:t>
            </a:r>
            <a:r>
              <a:rPr lang="en-US" sz="1900" b="1" dirty="0"/>
              <a:t>	</a:t>
            </a:r>
            <a:r>
              <a:rPr lang="en-US" sz="1900" dirty="0">
                <a:solidFill>
                  <a:srgbClr val="8FAA70"/>
                </a:solidFill>
              </a:rPr>
              <a:t>// HIT B</a:t>
            </a:r>
          </a:p>
          <a:p>
            <a:pPr defTabSz="321457">
              <a:defRPr sz="3500">
                <a:solidFill>
                  <a:srgbClr val="404040"/>
                </a:solidFill>
                <a:latin typeface="Consolas"/>
                <a:ea typeface="Consolas"/>
                <a:cs typeface="Consolas"/>
                <a:sym typeface="Consolas"/>
              </a:defRPr>
            </a:pPr>
            <a:r>
              <a:rPr lang="en-US" sz="1900" dirty="0"/>
              <a:t>c = </a:t>
            </a:r>
            <a:r>
              <a:rPr lang="en-US" sz="1900" dirty="0" err="1"/>
              <a:t>createHITAndWait</a:t>
            </a:r>
            <a:r>
              <a:rPr lang="en-US" sz="1900" dirty="0"/>
              <a:t>()         	</a:t>
            </a:r>
            <a:r>
              <a:rPr lang="en-US" sz="1900" dirty="0">
                <a:solidFill>
                  <a:srgbClr val="8FAA70"/>
                </a:solidFill>
              </a:rPr>
              <a:t>// HIT C </a:t>
            </a:r>
          </a:p>
          <a:p>
            <a:pPr defTabSz="321457">
              <a:defRPr sz="3500">
                <a:solidFill>
                  <a:srgbClr val="404040"/>
                </a:solidFill>
                <a:latin typeface="Consolas"/>
                <a:ea typeface="Consolas"/>
                <a:cs typeface="Consolas"/>
                <a:sym typeface="Consolas"/>
              </a:defRPr>
            </a:pPr>
            <a:r>
              <a:rPr lang="en-US" sz="1900" dirty="0"/>
              <a:t>d = </a:t>
            </a:r>
            <a:r>
              <a:rPr lang="en-US" sz="1900" dirty="0" err="1"/>
              <a:t>createHITAndWait</a:t>
            </a:r>
            <a:r>
              <a:rPr lang="en-US" sz="1900" dirty="0"/>
              <a:t>(</a:t>
            </a:r>
            <a:r>
              <a:rPr lang="en-US" sz="1900" dirty="0">
                <a:solidFill>
                  <a:srgbClr val="00B0F0"/>
                </a:solidFill>
              </a:rPr>
              <a:t>...c...</a:t>
            </a:r>
            <a:r>
              <a:rPr lang="en-US" sz="1900" dirty="0"/>
              <a:t>)</a:t>
            </a:r>
            <a:r>
              <a:rPr lang="en-US" sz="1900" dirty="0">
                <a:solidFill>
                  <a:srgbClr val="00B0F0"/>
                </a:solidFill>
              </a:rPr>
              <a:t> </a:t>
            </a:r>
            <a:r>
              <a:rPr lang="en-US" sz="1900" b="1" dirty="0"/>
              <a:t>	</a:t>
            </a:r>
            <a:r>
              <a:rPr lang="en-US" sz="1900" dirty="0">
                <a:solidFill>
                  <a:srgbClr val="8FAA70"/>
                </a:solidFill>
              </a:rPr>
              <a:t>// HIT D</a:t>
            </a:r>
          </a:p>
        </p:txBody>
      </p:sp>
      <p:sp>
        <p:nvSpPr>
          <p:cNvPr id="7" name="MTurk provides an on-demand source for human computation…">
            <a:extLst>
              <a:ext uri="{FF2B5EF4-FFF2-40B4-BE49-F238E27FC236}">
                <a16:creationId xmlns:a16="http://schemas.microsoft.com/office/drawing/2014/main" id="{D134C1DF-1DF7-014A-90BF-93746C605F7E}"/>
              </a:ext>
            </a:extLst>
          </p:cNvPr>
          <p:cNvSpPr txBox="1">
            <a:spLocks/>
          </p:cNvSpPr>
          <p:nvPr/>
        </p:nvSpPr>
        <p:spPr>
          <a:xfrm>
            <a:off x="399672" y="3290468"/>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 depends on 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 depends on C</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They don’t depend on each other. Why wait?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17471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Multiple HITs at a time"/>
          <p:cNvSpPr txBox="1">
            <a:spLocks noGrp="1"/>
          </p:cNvSpPr>
          <p:nvPr>
            <p:ph type="title"/>
          </p:nvPr>
        </p:nvSpPr>
        <p:spPr>
          <a:prstGeom prst="rect">
            <a:avLst/>
          </a:prstGeom>
        </p:spPr>
        <p:txBody>
          <a:bodyPr/>
          <a:lstStyle/>
          <a:p>
            <a:r>
              <a:t>Multiple HITs at a time</a:t>
            </a:r>
          </a:p>
        </p:txBody>
      </p:sp>
      <p:sp>
        <p:nvSpPr>
          <p:cNvPr id="4" name="MTurk provides an on-demand source for human computation…">
            <a:extLst>
              <a:ext uri="{FF2B5EF4-FFF2-40B4-BE49-F238E27FC236}">
                <a16:creationId xmlns:a16="http://schemas.microsoft.com/office/drawing/2014/main" id="{2513E0CA-AFC7-B540-A54F-B925186DA2EA}"/>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fork(function() {</a:t>
            </a:r>
          </a:p>
          <a:p>
            <a:pPr defTabSz="321457">
              <a:defRPr sz="3500">
                <a:solidFill>
                  <a:srgbClr val="404040"/>
                </a:solidFill>
                <a:latin typeface="Consolas"/>
                <a:ea typeface="Consolas"/>
                <a:cs typeface="Consolas"/>
                <a:sym typeface="Consolas"/>
              </a:defRPr>
            </a:pPr>
            <a:r>
              <a:rPr lang="en-US" sz="1900" dirty="0"/>
              <a:t>   a = </a:t>
            </a:r>
            <a:r>
              <a:rPr lang="en-US" sz="1900" dirty="0" err="1"/>
              <a:t>createHITAndWait</a:t>
            </a:r>
            <a:r>
              <a:rPr lang="en-US" sz="1900" dirty="0"/>
              <a:t>()        </a:t>
            </a:r>
            <a:r>
              <a:rPr lang="en-US" sz="1900" dirty="0">
                <a:solidFill>
                  <a:srgbClr val="8FAA70"/>
                </a:solidFill>
              </a:rPr>
              <a:t>// HIT A </a:t>
            </a:r>
          </a:p>
          <a:p>
            <a:pPr defTabSz="321457">
              <a:defRPr sz="3500">
                <a:solidFill>
                  <a:srgbClr val="404040"/>
                </a:solidFill>
                <a:latin typeface="Consolas"/>
                <a:ea typeface="Consolas"/>
                <a:cs typeface="Consolas"/>
                <a:sym typeface="Consolas"/>
              </a:defRPr>
            </a:pPr>
            <a:r>
              <a:rPr lang="en-US" sz="1900" dirty="0"/>
              <a:t>   b = </a:t>
            </a:r>
            <a:r>
              <a:rPr lang="en-US" sz="1900" dirty="0" err="1"/>
              <a:t>createHITAndWait</a:t>
            </a:r>
            <a:r>
              <a:rPr lang="en-US" sz="1900" dirty="0"/>
              <a:t>(</a:t>
            </a:r>
            <a:r>
              <a:rPr lang="en-US" sz="1900" dirty="0">
                <a:solidFill>
                  <a:srgbClr val="00B0F0"/>
                </a:solidFill>
              </a:rPr>
              <a:t>...a...</a:t>
            </a:r>
            <a:r>
              <a:rPr lang="en-US" sz="1900" dirty="0"/>
              <a:t>)</a:t>
            </a:r>
            <a:r>
              <a:rPr lang="en-US" sz="1900" dirty="0">
                <a:solidFill>
                  <a:srgbClr val="00B0F0"/>
                </a:solidFill>
              </a:rPr>
              <a:t> </a:t>
            </a:r>
            <a:r>
              <a:rPr lang="en-US" sz="1900" dirty="0">
                <a:solidFill>
                  <a:srgbClr val="8FAA70"/>
                </a:solidFill>
              </a:rPr>
              <a:t>// HIT B</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r>
              <a:rPr lang="en-US" sz="1900" dirty="0"/>
              <a:t>fork(function() {</a:t>
            </a:r>
          </a:p>
          <a:p>
            <a:pPr defTabSz="321457">
              <a:defRPr sz="3500">
                <a:solidFill>
                  <a:srgbClr val="404040"/>
                </a:solidFill>
                <a:latin typeface="Consolas"/>
                <a:ea typeface="Consolas"/>
                <a:cs typeface="Consolas"/>
                <a:sym typeface="Consolas"/>
              </a:defRPr>
            </a:pPr>
            <a:r>
              <a:rPr lang="en-US" sz="1900" dirty="0"/>
              <a:t>   c = </a:t>
            </a:r>
            <a:r>
              <a:rPr lang="en-US" sz="1900" dirty="0" err="1"/>
              <a:t>createHITAndWait</a:t>
            </a:r>
            <a:r>
              <a:rPr lang="en-US" sz="1900" dirty="0"/>
              <a:t>()        </a:t>
            </a:r>
            <a:r>
              <a:rPr lang="en-US" sz="1900" dirty="0">
                <a:solidFill>
                  <a:srgbClr val="8FAA70"/>
                </a:solidFill>
              </a:rPr>
              <a:t>// HIT C </a:t>
            </a:r>
          </a:p>
          <a:p>
            <a:pPr defTabSz="321457">
              <a:defRPr sz="3500">
                <a:solidFill>
                  <a:srgbClr val="404040"/>
                </a:solidFill>
                <a:latin typeface="Consolas"/>
                <a:ea typeface="Consolas"/>
                <a:cs typeface="Consolas"/>
                <a:sym typeface="Consolas"/>
              </a:defRPr>
            </a:pPr>
            <a:r>
              <a:rPr lang="en-US" sz="1900" dirty="0"/>
              <a:t>   d = </a:t>
            </a:r>
            <a:r>
              <a:rPr lang="en-US" sz="1900" dirty="0" err="1"/>
              <a:t>createHITAndWait</a:t>
            </a:r>
            <a:r>
              <a:rPr lang="en-US" sz="1900" dirty="0"/>
              <a:t>(</a:t>
            </a:r>
            <a:r>
              <a:rPr lang="en-US" sz="1900" dirty="0">
                <a:solidFill>
                  <a:srgbClr val="00B0F0"/>
                </a:solidFill>
              </a:rPr>
              <a:t>...c...</a:t>
            </a:r>
            <a:r>
              <a:rPr lang="en-US" sz="1900" dirty="0"/>
              <a:t>)</a:t>
            </a:r>
            <a:r>
              <a:rPr lang="en-US" sz="1900" dirty="0">
                <a:solidFill>
                  <a:srgbClr val="00B0F0"/>
                </a:solidFill>
              </a:rPr>
              <a:t> </a:t>
            </a:r>
            <a:r>
              <a:rPr lang="en-US" sz="1900" dirty="0">
                <a:solidFill>
                  <a:srgbClr val="8FAA70"/>
                </a:solidFill>
              </a:rPr>
              <a:t>// HIT D</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33682300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he join keyword"/>
          <p:cNvSpPr txBox="1">
            <a:spLocks noGrp="1"/>
          </p:cNvSpPr>
          <p:nvPr>
            <p:ph type="title"/>
          </p:nvPr>
        </p:nvSpPr>
        <p:spPr>
          <a:prstGeom prst="rect">
            <a:avLst/>
          </a:prstGeom>
        </p:spPr>
        <p:txBody>
          <a:bodyPr/>
          <a:lstStyle/>
          <a:p>
            <a:r>
              <a:rPr dirty="0"/>
              <a:t>The </a:t>
            </a:r>
            <a:r>
              <a:rPr dirty="0">
                <a:latin typeface="Arial Rounded MT Bold"/>
                <a:ea typeface="Arial Rounded MT Bold"/>
                <a:cs typeface="Arial Rounded MT Bold"/>
                <a:sym typeface="Arial Rounded MT Bold"/>
              </a:rPr>
              <a:t>join</a:t>
            </a:r>
            <a:r>
              <a:rPr dirty="0"/>
              <a:t> keyword</a:t>
            </a:r>
          </a:p>
        </p:txBody>
      </p:sp>
      <p:sp>
        <p:nvSpPr>
          <p:cNvPr id="5" name="MTurk provides an on-demand source for human computation…">
            <a:extLst>
              <a:ext uri="{FF2B5EF4-FFF2-40B4-BE49-F238E27FC236}">
                <a16:creationId xmlns:a16="http://schemas.microsoft.com/office/drawing/2014/main" id="{F3F02326-CDCC-744A-97C9-DAEEEB426AE4}"/>
              </a:ext>
            </a:extLst>
          </p:cNvPr>
          <p:cNvSpPr txBox="1">
            <a:spLocks/>
          </p:cNvSpPr>
          <p:nvPr/>
        </p:nvSpPr>
        <p:spPr>
          <a:xfrm>
            <a:off x="399674" y="1376827"/>
            <a:ext cx="11055768" cy="165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fork(</a:t>
            </a:r>
            <a:r>
              <a:rPr lang="en-US" sz="1900" dirty="0">
                <a:solidFill>
                  <a:srgbClr val="00B0F0"/>
                </a:solidFill>
              </a:rPr>
              <a:t>...b = ...</a:t>
            </a:r>
            <a:r>
              <a:rPr lang="en-US" sz="1900" dirty="0"/>
              <a:t>)</a:t>
            </a:r>
            <a:r>
              <a:rPr lang="en-US" sz="1900" dirty="0">
                <a:solidFill>
                  <a:srgbClr val="00B0F0"/>
                </a:solidFill>
              </a:rPr>
              <a:t> </a:t>
            </a:r>
          </a:p>
          <a:p>
            <a:pPr defTabSz="321457">
              <a:defRPr sz="3500">
                <a:solidFill>
                  <a:srgbClr val="404040"/>
                </a:solidFill>
                <a:latin typeface="Consolas"/>
                <a:ea typeface="Consolas"/>
                <a:cs typeface="Consolas"/>
                <a:sym typeface="Consolas"/>
              </a:defRPr>
            </a:pPr>
            <a:r>
              <a:rPr lang="en-US" sz="1900" dirty="0"/>
              <a:t>fork(</a:t>
            </a:r>
            <a:r>
              <a:rPr lang="en-US" sz="1900" dirty="0">
                <a:solidFill>
                  <a:srgbClr val="00B0F0"/>
                </a:solidFill>
              </a:rPr>
              <a:t>...d = ...</a:t>
            </a:r>
            <a:r>
              <a:rPr lang="en-US" sz="1900" dirty="0"/>
              <a:t>)</a:t>
            </a:r>
            <a:endParaRPr lang="en-US" sz="1900" dirty="0">
              <a:solidFill>
                <a:srgbClr val="00B0F0"/>
              </a:solidFill>
            </a:endParaRPr>
          </a:p>
          <a:p>
            <a:pPr defTabSz="321457">
              <a:defRPr sz="3500">
                <a:solidFill>
                  <a:srgbClr val="404040"/>
                </a:solidFill>
                <a:latin typeface="Consolas"/>
                <a:ea typeface="Consolas"/>
                <a:cs typeface="Consolas"/>
                <a:sym typeface="Consolas"/>
              </a:defRPr>
            </a:pPr>
            <a:r>
              <a:rPr lang="en-US" sz="1900" dirty="0"/>
              <a:t>join()</a:t>
            </a:r>
          </a:p>
          <a:p>
            <a:pPr defTabSz="321457">
              <a:defRPr sz="3500">
                <a:solidFill>
                  <a:srgbClr val="404040"/>
                </a:solidFill>
                <a:latin typeface="Consolas"/>
                <a:ea typeface="Consolas"/>
                <a:cs typeface="Consolas"/>
                <a:sym typeface="Consolas"/>
              </a:defRPr>
            </a:pPr>
            <a:r>
              <a:rPr lang="en-US" sz="1900" dirty="0"/>
              <a:t>e = </a:t>
            </a:r>
            <a:r>
              <a:rPr lang="en-US" sz="1900" dirty="0" err="1"/>
              <a:t>createHITAndWait</a:t>
            </a:r>
            <a:r>
              <a:rPr lang="en-US" sz="1900" dirty="0"/>
              <a:t>(</a:t>
            </a:r>
            <a:r>
              <a:rPr lang="en-US" sz="1900" dirty="0">
                <a:solidFill>
                  <a:srgbClr val="00B0F0"/>
                </a:solidFill>
              </a:rPr>
              <a:t>...b...d...</a:t>
            </a:r>
            <a:r>
              <a:rPr lang="en-US" sz="1900" dirty="0"/>
              <a:t>)</a:t>
            </a:r>
          </a:p>
          <a:p>
            <a:pPr defTabSz="321457">
              <a:defRPr sz="3500">
                <a:solidFill>
                  <a:srgbClr val="404040"/>
                </a:solidFill>
                <a:latin typeface="Consolas"/>
                <a:ea typeface="Consolas"/>
                <a:cs typeface="Consolas"/>
                <a:sym typeface="Consolas"/>
              </a:defRPr>
            </a:pPr>
            <a:endParaRPr lang="en-US" sz="1900" dirty="0"/>
          </a:p>
        </p:txBody>
      </p:sp>
      <p:sp>
        <p:nvSpPr>
          <p:cNvPr id="6" name="MTurk provides an on-demand source for human computation…">
            <a:extLst>
              <a:ext uri="{FF2B5EF4-FFF2-40B4-BE49-F238E27FC236}">
                <a16:creationId xmlns:a16="http://schemas.microsoft.com/office/drawing/2014/main" id="{0CD16188-0027-0445-BC3E-BEBD8B428101}"/>
              </a:ext>
            </a:extLst>
          </p:cNvPr>
          <p:cNvSpPr txBox="1">
            <a:spLocks/>
          </p:cNvSpPr>
          <p:nvPr/>
        </p:nvSpPr>
        <p:spPr>
          <a:xfrm>
            <a:off x="399672" y="3290468"/>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join</a:t>
            </a:r>
            <a:r>
              <a:rPr lang="en-US" sz="2400" dirty="0">
                <a:latin typeface="Arial" panose="020B0604020202020204" pitchFamily="34" charset="0"/>
                <a:cs typeface="Arial" panose="020B0604020202020204" pitchFamily="34" charset="0"/>
              </a:rPr>
              <a:t> waits for all previous forks for finish</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543548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2468D-3AE6-9B43-BC71-EF86F8C92DC7}"/>
              </a:ext>
            </a:extLst>
          </p:cNvPr>
          <p:cNvSpPr>
            <a:spLocks noGrp="1"/>
          </p:cNvSpPr>
          <p:nvPr>
            <p:ph type="title"/>
          </p:nvPr>
        </p:nvSpPr>
        <p:spPr/>
        <p:txBody>
          <a:bodyPr/>
          <a:lstStyle/>
          <a:p>
            <a:r>
              <a:rPr lang="en-US" dirty="0"/>
              <a:t>Calling Mechanical Turk</a:t>
            </a:r>
          </a:p>
        </p:txBody>
      </p:sp>
      <p:sp>
        <p:nvSpPr>
          <p:cNvPr id="6" name="MTurk provides an on-demand source for human computation…">
            <a:extLst>
              <a:ext uri="{FF2B5EF4-FFF2-40B4-BE49-F238E27FC236}">
                <a16:creationId xmlns:a16="http://schemas.microsoft.com/office/drawing/2014/main" id="{218B8F3F-9379-CE4E-8C6C-2D5BE54B6F12}"/>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t>TurKit</a:t>
            </a:r>
            <a:r>
              <a:rPr lang="en-US" sz="2400" dirty="0"/>
              <a:t> adds several simple commands for interacting with </a:t>
            </a:r>
            <a:r>
              <a:rPr lang="en-US" sz="2400" dirty="0" err="1"/>
              <a:t>MTurk</a:t>
            </a:r>
            <a:r>
              <a:rPr lang="en-US" sz="2400" dirty="0"/>
              <a:t>: </a:t>
            </a:r>
          </a:p>
          <a:p>
            <a:pPr marL="1028700" lvl="1" indent="-342900"/>
            <a:r>
              <a:rPr lang="en-US" sz="2400" b="1" dirty="0"/>
              <a:t>prompt </a:t>
            </a:r>
          </a:p>
          <a:p>
            <a:pPr marL="1028700" lvl="1" indent="-342900"/>
            <a:r>
              <a:rPr lang="en-US" sz="2400" b="1" dirty="0"/>
              <a:t>vote</a:t>
            </a:r>
          </a:p>
          <a:p>
            <a:pPr marL="1028700" lvl="1" indent="-342900"/>
            <a:r>
              <a:rPr lang="en-US" sz="2400" b="1" dirty="0"/>
              <a:t>sort</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6373197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D4C47-065A-B247-9214-5683981803AD}"/>
              </a:ext>
            </a:extLst>
          </p:cNvPr>
          <p:cNvSpPr>
            <a:spLocks noGrp="1"/>
          </p:cNvSpPr>
          <p:nvPr>
            <p:ph type="title"/>
          </p:nvPr>
        </p:nvSpPr>
        <p:spPr/>
        <p:txBody>
          <a:bodyPr/>
          <a:lstStyle/>
          <a:p>
            <a:r>
              <a:rPr lang="en-US" dirty="0"/>
              <a:t>Calling </a:t>
            </a:r>
            <a:r>
              <a:rPr lang="en-US" dirty="0" err="1"/>
              <a:t>MTurk</a:t>
            </a:r>
            <a:r>
              <a:rPr lang="en-US" dirty="0"/>
              <a:t>: </a:t>
            </a:r>
            <a:r>
              <a:rPr lang="en-US" dirty="0">
                <a:latin typeface="Arial Rounded MT Bold"/>
                <a:sym typeface="Arial Rounded MT Bold"/>
              </a:rPr>
              <a:t>prompt</a:t>
            </a:r>
            <a:endParaRPr lang="en-US" dirty="0"/>
          </a:p>
        </p:txBody>
      </p:sp>
      <p:sp>
        <p:nvSpPr>
          <p:cNvPr id="8" name="MTurk provides an on-demand source for human computation…">
            <a:extLst>
              <a:ext uri="{FF2B5EF4-FFF2-40B4-BE49-F238E27FC236}">
                <a16:creationId xmlns:a16="http://schemas.microsoft.com/office/drawing/2014/main" id="{59BD4D1B-BEF4-1044-A17F-974DCD8FFA45}"/>
              </a:ext>
            </a:extLst>
          </p:cNvPr>
          <p:cNvSpPr txBox="1">
            <a:spLocks/>
          </p:cNvSpPr>
          <p:nvPr/>
        </p:nvSpPr>
        <p:spPr>
          <a:xfrm>
            <a:off x="399674" y="1376827"/>
            <a:ext cx="11055768" cy="5933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print(</a:t>
            </a:r>
            <a:r>
              <a:rPr lang="en-US" sz="1900" b="1" dirty="0" err="1"/>
              <a:t>mturk.prompt</a:t>
            </a:r>
            <a:r>
              <a:rPr lang="en-US" sz="1900" dirty="0"/>
              <a:t>(</a:t>
            </a:r>
            <a:r>
              <a:rPr lang="en-US" sz="1900" dirty="0">
                <a:solidFill>
                  <a:srgbClr val="00B0F0"/>
                </a:solidFill>
              </a:rPr>
              <a:t>“When did Colorado become a state?”</a:t>
            </a:r>
            <a:r>
              <a:rPr lang="en-US" sz="1900" dirty="0"/>
              <a:t>))</a:t>
            </a:r>
          </a:p>
        </p:txBody>
      </p:sp>
      <p:sp>
        <p:nvSpPr>
          <p:cNvPr id="9" name="MTurk provides an on-demand source for human computation…">
            <a:extLst>
              <a:ext uri="{FF2B5EF4-FFF2-40B4-BE49-F238E27FC236}">
                <a16:creationId xmlns:a16="http://schemas.microsoft.com/office/drawing/2014/main" id="{C9B4A373-EAE0-2741-BC1A-AF080D4A23C0}"/>
              </a:ext>
            </a:extLst>
          </p:cNvPr>
          <p:cNvSpPr txBox="1">
            <a:spLocks/>
          </p:cNvSpPr>
          <p:nvPr/>
        </p:nvSpPr>
        <p:spPr>
          <a:xfrm>
            <a:off x="399674" y="3210330"/>
            <a:ext cx="11055768" cy="5933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b="1" dirty="0"/>
              <a:t>a = </a:t>
            </a:r>
            <a:r>
              <a:rPr lang="en-US" sz="1900" b="1" dirty="0" err="1"/>
              <a:t>mturk.prompt</a:t>
            </a:r>
            <a:r>
              <a:rPr lang="en-US" sz="1900" dirty="0"/>
              <a:t>(</a:t>
            </a:r>
            <a:r>
              <a:rPr lang="en-US" sz="1900" dirty="0">
                <a:solidFill>
                  <a:srgbClr val="00B0F0"/>
                </a:solidFill>
              </a:rPr>
              <a:t>“What is your favorite color?”</a:t>
            </a:r>
            <a:r>
              <a:rPr lang="en-US" sz="1900" dirty="0"/>
              <a:t>, 100)</a:t>
            </a:r>
          </a:p>
        </p:txBody>
      </p:sp>
      <p:sp>
        <p:nvSpPr>
          <p:cNvPr id="10" name="MTurk provides an on-demand source for human computation…">
            <a:extLst>
              <a:ext uri="{FF2B5EF4-FFF2-40B4-BE49-F238E27FC236}">
                <a16:creationId xmlns:a16="http://schemas.microsoft.com/office/drawing/2014/main" id="{D78278EB-01DC-5742-AF2D-A8E5E6E8FD3F}"/>
              </a:ext>
            </a:extLst>
          </p:cNvPr>
          <p:cNvSpPr txBox="1">
            <a:spLocks/>
          </p:cNvSpPr>
          <p:nvPr/>
        </p:nvSpPr>
        <p:spPr>
          <a:xfrm>
            <a:off x="399674" y="2209852"/>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prompt</a:t>
            </a:r>
            <a:r>
              <a:rPr lang="en-US" sz="2400" dirty="0">
                <a:latin typeface="Arial" panose="020B0604020202020204" pitchFamily="34" charset="0"/>
                <a:cs typeface="Arial" panose="020B0604020202020204" pitchFamily="34" charset="0"/>
              </a:rPr>
              <a:t> optionally allows a second argument with the number of responses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1119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D4C47-065A-B247-9214-5683981803AD}"/>
              </a:ext>
            </a:extLst>
          </p:cNvPr>
          <p:cNvSpPr>
            <a:spLocks noGrp="1"/>
          </p:cNvSpPr>
          <p:nvPr>
            <p:ph type="title"/>
          </p:nvPr>
        </p:nvSpPr>
        <p:spPr/>
        <p:txBody>
          <a:bodyPr/>
          <a:lstStyle/>
          <a:p>
            <a:r>
              <a:rPr lang="en-US" dirty="0"/>
              <a:t>Calling </a:t>
            </a:r>
            <a:r>
              <a:rPr lang="en-US" dirty="0" err="1"/>
              <a:t>MTurk</a:t>
            </a:r>
            <a:r>
              <a:rPr lang="en-US" dirty="0"/>
              <a:t>: </a:t>
            </a:r>
            <a:r>
              <a:rPr lang="en-US" dirty="0">
                <a:latin typeface="Arial Rounded MT Bold"/>
                <a:sym typeface="Arial Rounded MT Bold"/>
              </a:rPr>
              <a:t>vote</a:t>
            </a:r>
            <a:endParaRPr lang="en-US" dirty="0"/>
          </a:p>
        </p:txBody>
      </p:sp>
      <p:sp>
        <p:nvSpPr>
          <p:cNvPr id="8" name="MTurk provides an on-demand source for human computation…">
            <a:extLst>
              <a:ext uri="{FF2B5EF4-FFF2-40B4-BE49-F238E27FC236}">
                <a16:creationId xmlns:a16="http://schemas.microsoft.com/office/drawing/2014/main" id="{59BD4D1B-BEF4-1044-A17F-974DCD8FFA45}"/>
              </a:ext>
            </a:extLst>
          </p:cNvPr>
          <p:cNvSpPr txBox="1">
            <a:spLocks/>
          </p:cNvSpPr>
          <p:nvPr/>
        </p:nvSpPr>
        <p:spPr>
          <a:xfrm>
            <a:off x="399674" y="1376827"/>
            <a:ext cx="11055768" cy="8564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v = </a:t>
            </a:r>
            <a:r>
              <a:rPr lang="en-US" sz="1900" b="1" dirty="0" err="1"/>
              <a:t>mturk.vote</a:t>
            </a:r>
            <a:r>
              <a:rPr lang="en-US" sz="1900" dirty="0"/>
              <a:t>("Which is better?", [a, b]) </a:t>
            </a:r>
          </a:p>
          <a:p>
            <a:pPr defTabSz="321457">
              <a:defRPr sz="3500">
                <a:solidFill>
                  <a:srgbClr val="404040"/>
                </a:solidFill>
                <a:latin typeface="Consolas"/>
                <a:ea typeface="Consolas"/>
                <a:cs typeface="Consolas"/>
                <a:sym typeface="Consolas"/>
              </a:defRPr>
            </a:pPr>
            <a:r>
              <a:rPr lang="en-US" sz="1900" dirty="0">
                <a:solidFill>
                  <a:srgbClr val="8FAA70"/>
                </a:solidFill>
              </a:rPr>
              <a:t>// returns the list item with the most votes</a:t>
            </a:r>
          </a:p>
          <a:p>
            <a:pPr defTabSz="321457">
              <a:defRPr sz="3500">
                <a:solidFill>
                  <a:srgbClr val="404040"/>
                </a:solidFill>
                <a:latin typeface="Consolas"/>
                <a:ea typeface="Consolas"/>
                <a:cs typeface="Consolas"/>
                <a:sym typeface="Consolas"/>
              </a:defRPr>
            </a:pPr>
            <a:endParaRPr lang="en-US" sz="1900" dirty="0"/>
          </a:p>
        </p:txBody>
      </p:sp>
      <p:sp>
        <p:nvSpPr>
          <p:cNvPr id="10" name="MTurk provides an on-demand source for human computation…">
            <a:extLst>
              <a:ext uri="{FF2B5EF4-FFF2-40B4-BE49-F238E27FC236}">
                <a16:creationId xmlns:a16="http://schemas.microsoft.com/office/drawing/2014/main" id="{D78278EB-01DC-5742-AF2D-A8E5E6E8FD3F}"/>
              </a:ext>
            </a:extLst>
          </p:cNvPr>
          <p:cNvSpPr txBox="1">
            <a:spLocks/>
          </p:cNvSpPr>
          <p:nvPr/>
        </p:nvSpPr>
        <p:spPr>
          <a:xfrm>
            <a:off x="399674" y="2430015"/>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Optional 3</a:t>
            </a:r>
            <a:r>
              <a:rPr lang="en-US" sz="2400" baseline="30000" dirty="0">
                <a:latin typeface="Arial" panose="020B0604020202020204" pitchFamily="34" charset="0"/>
                <a:cs typeface="Arial" panose="020B0604020202020204" pitchFamily="34" charset="0"/>
              </a:rPr>
              <a:t>rd</a:t>
            </a:r>
            <a:r>
              <a:rPr lang="en-US" sz="2400" dirty="0">
                <a:latin typeface="Arial" panose="020B0604020202020204" pitchFamily="34" charset="0"/>
                <a:cs typeface="Arial" panose="020B0604020202020204" pitchFamily="34" charset="0"/>
              </a:rPr>
              <a:t> argument to specify how many votes to collect</a:t>
            </a:r>
          </a:p>
        </p:txBody>
      </p:sp>
    </p:spTree>
    <p:extLst>
      <p:ext uri="{BB962C8B-B14F-4D97-AF65-F5344CB8AC3E}">
        <p14:creationId xmlns:p14="http://schemas.microsoft.com/office/powerpoint/2010/main" val="59082667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980AD44-63A4-9B4B-858C-2AF31A93A095}"/>
              </a:ext>
            </a:extLst>
          </p:cNvPr>
          <p:cNvSpPr>
            <a:spLocks noGrp="1"/>
          </p:cNvSpPr>
          <p:nvPr>
            <p:ph type="title"/>
          </p:nvPr>
        </p:nvSpPr>
        <p:spPr>
          <a:xfrm>
            <a:off x="399674" y="365125"/>
            <a:ext cx="10515600" cy="772052"/>
          </a:xfrm>
        </p:spPr>
        <p:txBody>
          <a:bodyPr/>
          <a:lstStyle/>
          <a:p>
            <a:r>
              <a:rPr lang="en-US" dirty="0"/>
              <a:t>Calling </a:t>
            </a:r>
            <a:r>
              <a:rPr lang="en-US" dirty="0" err="1"/>
              <a:t>MTurk</a:t>
            </a:r>
            <a:r>
              <a:rPr lang="en-US" dirty="0"/>
              <a:t>: </a:t>
            </a:r>
            <a:r>
              <a:rPr lang="en-US" dirty="0">
                <a:latin typeface="Arial Rounded MT Bold"/>
                <a:sym typeface="Arial Rounded MT Bold"/>
              </a:rPr>
              <a:t>vote</a:t>
            </a:r>
            <a:endParaRPr lang="en-US" dirty="0"/>
          </a:p>
        </p:txBody>
      </p:sp>
      <p:sp>
        <p:nvSpPr>
          <p:cNvPr id="7" name="MTurk provides an on-demand source for human computation…">
            <a:extLst>
              <a:ext uri="{FF2B5EF4-FFF2-40B4-BE49-F238E27FC236}">
                <a16:creationId xmlns:a16="http://schemas.microsoft.com/office/drawing/2014/main" id="{AD89275D-1C54-3043-8F91-5B15DAE79E49}"/>
              </a:ext>
            </a:extLst>
          </p:cNvPr>
          <p:cNvSpPr txBox="1">
            <a:spLocks/>
          </p:cNvSpPr>
          <p:nvPr/>
        </p:nvSpPr>
        <p:spPr>
          <a:xfrm>
            <a:off x="399674" y="1376827"/>
            <a:ext cx="11055768" cy="46751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function vote(message, options) {</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8FAA70"/>
                </a:solidFill>
              </a:rPr>
              <a:t>// create comparison HIT</a:t>
            </a:r>
          </a:p>
          <a:p>
            <a:pPr defTabSz="321457">
              <a:defRPr sz="3500">
                <a:solidFill>
                  <a:srgbClr val="404040"/>
                </a:solidFill>
                <a:latin typeface="Consolas"/>
                <a:ea typeface="Consolas"/>
                <a:cs typeface="Consolas"/>
                <a:sym typeface="Consolas"/>
              </a:defRPr>
            </a:pPr>
            <a:r>
              <a:rPr lang="en-US" sz="1900" dirty="0"/>
              <a:t>   var h = </a:t>
            </a:r>
            <a:r>
              <a:rPr lang="en-US" sz="1900" dirty="0" err="1"/>
              <a:t>mturk.createHITAndWait</a:t>
            </a:r>
            <a:r>
              <a:rPr lang="en-US" sz="1900" dirty="0"/>
              <a:t>({</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00B0F0"/>
                </a:solidFill>
              </a:rPr>
              <a:t>...message...options...</a:t>
            </a:r>
          </a:p>
          <a:p>
            <a:pPr defTabSz="321457">
              <a:defRPr sz="3500">
                <a:solidFill>
                  <a:srgbClr val="404040"/>
                </a:solidFill>
                <a:latin typeface="Consolas"/>
                <a:ea typeface="Consolas"/>
                <a:cs typeface="Consolas"/>
                <a:sym typeface="Consolas"/>
              </a:defRPr>
            </a:pPr>
            <a:r>
              <a:rPr lang="en-US" sz="1900" dirty="0"/>
              <a:t>      assignments : 3})</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8FAA70"/>
                </a:solidFill>
              </a:rPr>
              <a:t>// get enough votes</a:t>
            </a:r>
          </a:p>
          <a:p>
            <a:pPr defTabSz="321457">
              <a:defRPr sz="3500">
                <a:solidFill>
                  <a:srgbClr val="404040"/>
                </a:solidFill>
                <a:latin typeface="Consolas"/>
                <a:ea typeface="Consolas"/>
                <a:cs typeface="Consolas"/>
                <a:sym typeface="Consolas"/>
              </a:defRPr>
            </a:pPr>
            <a:r>
              <a:rPr lang="en-US" sz="1900" dirty="0"/>
              <a:t>   while (</a:t>
            </a:r>
            <a:r>
              <a:rPr lang="en-US" sz="1900" dirty="0">
                <a:solidFill>
                  <a:srgbClr val="00B0F0"/>
                </a:solidFill>
              </a:rPr>
              <a:t>...votes for best option &lt; 3...</a:t>
            </a:r>
            <a:r>
              <a:rPr lang="en-US" sz="1900" dirty="0"/>
              <a:t>) { </a:t>
            </a:r>
          </a:p>
          <a:p>
            <a:pPr defTabSz="321457">
              <a:defRPr sz="3500">
                <a:solidFill>
                  <a:srgbClr val="404040"/>
                </a:solidFill>
                <a:latin typeface="Consolas"/>
                <a:ea typeface="Consolas"/>
                <a:cs typeface="Consolas"/>
                <a:sym typeface="Consolas"/>
              </a:defRPr>
            </a:pPr>
            <a:r>
              <a:rPr lang="en-US" sz="1900" dirty="0"/>
              <a:t>      </a:t>
            </a:r>
            <a:r>
              <a:rPr lang="en-US" sz="1900" dirty="0" err="1"/>
              <a:t>mturk.extendHIT</a:t>
            </a:r>
            <a:r>
              <a:rPr lang="en-US" sz="1900" dirty="0"/>
              <a:t>(...add assignment...) </a:t>
            </a:r>
          </a:p>
          <a:p>
            <a:pPr defTabSz="321457">
              <a:defRPr sz="3500">
                <a:solidFill>
                  <a:srgbClr val="404040"/>
                </a:solidFill>
                <a:latin typeface="Consolas"/>
                <a:ea typeface="Consolas"/>
                <a:cs typeface="Consolas"/>
                <a:sym typeface="Consolas"/>
              </a:defRPr>
            </a:pPr>
            <a:r>
              <a:rPr lang="en-US" sz="1900" dirty="0"/>
              <a:t>      h = </a:t>
            </a:r>
            <a:r>
              <a:rPr lang="en-US" sz="1900" dirty="0" err="1"/>
              <a:t>mturk.waitForHIT</a:t>
            </a:r>
            <a:r>
              <a:rPr lang="en-US" sz="1900" dirty="0"/>
              <a:t>(h)</a:t>
            </a:r>
          </a:p>
          <a:p>
            <a:pPr defTabSz="321457">
              <a:defRPr sz="3500">
                <a:solidFill>
                  <a:srgbClr val="404040"/>
                </a:solidFill>
                <a:latin typeface="Consolas"/>
                <a:ea typeface="Consolas"/>
                <a:cs typeface="Consolas"/>
                <a:sym typeface="Consolas"/>
              </a:defRPr>
            </a:pPr>
            <a:r>
              <a:rPr lang="en-US" sz="1900" dirty="0"/>
              <a:t>   }</a:t>
            </a:r>
          </a:p>
          <a:p>
            <a:pPr defTabSz="321457">
              <a:defRPr sz="3500">
                <a:solidFill>
                  <a:srgbClr val="404040"/>
                </a:solidFill>
                <a:latin typeface="Consolas"/>
                <a:ea typeface="Consolas"/>
                <a:cs typeface="Consolas"/>
                <a:sym typeface="Consolas"/>
              </a:defRPr>
            </a:pPr>
            <a:r>
              <a:rPr lang="en-US" sz="1900" dirty="0"/>
              <a:t>   return </a:t>
            </a:r>
            <a:r>
              <a:rPr lang="en-US" sz="1900" dirty="0">
                <a:solidFill>
                  <a:srgbClr val="00B0F0"/>
                </a:solidFill>
              </a:rPr>
              <a:t>...best option...</a:t>
            </a:r>
          </a:p>
          <a:p>
            <a:pPr defTabSz="321457">
              <a:defRPr sz="3500">
                <a:solidFill>
                  <a:srgbClr val="404040"/>
                </a:solidFill>
                <a:latin typeface="Consolas"/>
                <a:ea typeface="Consolas"/>
                <a:cs typeface="Consolas"/>
                <a:sym typeface="Consolas"/>
              </a:defRPr>
            </a:pPr>
            <a:r>
              <a:rPr lang="en-US" sz="1900" dirty="0"/>
              <a:t>}</a:t>
            </a:r>
          </a:p>
        </p:txBody>
      </p:sp>
    </p:spTree>
    <p:extLst>
      <p:ext uri="{BB962C8B-B14F-4D97-AF65-F5344CB8AC3E}">
        <p14:creationId xmlns:p14="http://schemas.microsoft.com/office/powerpoint/2010/main" val="127070716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Calling MTurk: sort"/>
          <p:cNvSpPr txBox="1">
            <a:spLocks noGrp="1"/>
          </p:cNvSpPr>
          <p:nvPr>
            <p:ph type="title"/>
          </p:nvPr>
        </p:nvSpPr>
        <p:spPr>
          <a:prstGeom prst="rect">
            <a:avLst/>
          </a:prstGeom>
        </p:spPr>
        <p:txBody>
          <a:bodyPr/>
          <a:lstStyle/>
          <a:p>
            <a:r>
              <a:t>Calling MTurk: </a:t>
            </a:r>
            <a:r>
              <a:rPr>
                <a:latin typeface="Arial Rounded MT Bold"/>
                <a:ea typeface="Arial Rounded MT Bold"/>
                <a:cs typeface="Arial Rounded MT Bold"/>
                <a:sym typeface="Arial Rounded MT Bold"/>
              </a:rPr>
              <a:t>sort</a:t>
            </a:r>
          </a:p>
        </p:txBody>
      </p:sp>
      <p:sp>
        <p:nvSpPr>
          <p:cNvPr id="5" name="MTurk provides an on-demand source for human computation…">
            <a:extLst>
              <a:ext uri="{FF2B5EF4-FFF2-40B4-BE49-F238E27FC236}">
                <a16:creationId xmlns:a16="http://schemas.microsoft.com/office/drawing/2014/main" id="{1ACEF396-2BE3-E64E-9FA8-DDF51FEE9988}"/>
              </a:ext>
            </a:extLst>
          </p:cNvPr>
          <p:cNvSpPr txBox="1">
            <a:spLocks/>
          </p:cNvSpPr>
          <p:nvPr/>
        </p:nvSpPr>
        <p:spPr>
          <a:xfrm>
            <a:off x="399674" y="1376827"/>
            <a:ext cx="11055768" cy="16303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err="1"/>
              <a:t>ideas.sort</a:t>
            </a:r>
            <a:r>
              <a:rPr lang="en-US" sz="1900" dirty="0"/>
              <a:t>(function (a, b) {</a:t>
            </a:r>
          </a:p>
          <a:p>
            <a:pPr defTabSz="321457">
              <a:defRPr sz="3500">
                <a:solidFill>
                  <a:srgbClr val="404040"/>
                </a:solidFill>
                <a:latin typeface="Consolas"/>
                <a:ea typeface="Consolas"/>
                <a:cs typeface="Consolas"/>
                <a:sym typeface="Consolas"/>
              </a:defRPr>
            </a:pPr>
            <a:r>
              <a:rPr lang="en-US" sz="1900" dirty="0"/>
              <a:t>   v = </a:t>
            </a:r>
            <a:r>
              <a:rPr lang="en-US" sz="1900" b="1" dirty="0" err="1"/>
              <a:t>mturk.vote</a:t>
            </a:r>
            <a:r>
              <a:rPr lang="en-US" sz="1900" dirty="0"/>
              <a:t>("Which is better?", [a, b])    </a:t>
            </a:r>
          </a:p>
          <a:p>
            <a:pPr defTabSz="321457">
              <a:defRPr sz="3500">
                <a:solidFill>
                  <a:srgbClr val="404040"/>
                </a:solidFill>
                <a:latin typeface="Consolas"/>
                <a:ea typeface="Consolas"/>
                <a:cs typeface="Consolas"/>
                <a:sym typeface="Consolas"/>
              </a:defRPr>
            </a:pPr>
            <a:r>
              <a:rPr lang="en-US" sz="1900" dirty="0"/>
              <a:t>   return v == a ? ‐1 : 1</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endParaRPr lang="en-US" sz="1900" dirty="0"/>
          </a:p>
        </p:txBody>
      </p:sp>
      <p:sp>
        <p:nvSpPr>
          <p:cNvPr id="10" name="MTurk provides an on-demand source for human computation…">
            <a:extLst>
              <a:ext uri="{FF2B5EF4-FFF2-40B4-BE49-F238E27FC236}">
                <a16:creationId xmlns:a16="http://schemas.microsoft.com/office/drawing/2014/main" id="{D23CD23A-F406-6D4A-8D9C-C965D938E0E1}"/>
              </a:ext>
            </a:extLst>
          </p:cNvPr>
          <p:cNvSpPr txBox="1">
            <a:spLocks/>
          </p:cNvSpPr>
          <p:nvPr/>
        </p:nvSpPr>
        <p:spPr>
          <a:xfrm>
            <a:off x="399674" y="3429000"/>
            <a:ext cx="11421540" cy="14208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This version just uses JavaScript’s built-in sorting function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Defines a comparator using </a:t>
            </a:r>
            <a:r>
              <a:rPr lang="en-US" sz="2400" dirty="0" err="1">
                <a:latin typeface="Arial" panose="020B0604020202020204" pitchFamily="34" charset="0"/>
                <a:cs typeface="Arial" panose="020B0604020202020204" pitchFamily="34" charset="0"/>
              </a:rPr>
              <a:t>mturk.vote</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Negative: Comparisons are done serially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446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11"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12"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13"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14"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15"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16"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17" name="42"/>
          <p:cNvSpPr/>
          <p:nvPr/>
        </p:nvSpPr>
        <p:spPr>
          <a:xfrm>
            <a:off x="7864078" y="74116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18"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1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219598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Under the hood"/>
          <p:cNvSpPr txBox="1">
            <a:spLocks noGrp="1"/>
          </p:cNvSpPr>
          <p:nvPr>
            <p:ph type="title"/>
          </p:nvPr>
        </p:nvSpPr>
        <p:spPr>
          <a:prstGeom prst="rect">
            <a:avLst/>
          </a:prstGeom>
        </p:spPr>
        <p:txBody>
          <a:bodyPr/>
          <a:lstStyle/>
          <a:p>
            <a:r>
              <a:t>Under the hood</a:t>
            </a:r>
          </a:p>
        </p:txBody>
      </p:sp>
      <p:sp>
        <p:nvSpPr>
          <p:cNvPr id="4" name="MTurk provides an on-demand source for human computation…">
            <a:extLst>
              <a:ext uri="{FF2B5EF4-FFF2-40B4-BE49-F238E27FC236}">
                <a16:creationId xmlns:a16="http://schemas.microsoft.com/office/drawing/2014/main" id="{892368FF-8E05-8247-ACD9-5B2E07FE463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is handles the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API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 generates web pages and CSS and hosts them on Amazon’s S3 server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Nice additional features, like disabling of form elements while in preview mode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DB is serialized using JSON</a:t>
            </a:r>
          </a:p>
        </p:txBody>
      </p:sp>
    </p:spTree>
    <p:extLst>
      <p:ext uri="{BB962C8B-B14F-4D97-AF65-F5344CB8AC3E}">
        <p14:creationId xmlns:p14="http://schemas.microsoft.com/office/powerpoint/2010/main" val="144881933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TurKit"/>
          <p:cNvSpPr txBox="1">
            <a:spLocks noGrp="1"/>
          </p:cNvSpPr>
          <p:nvPr>
            <p:ph type="title"/>
          </p:nvPr>
        </p:nvSpPr>
        <p:spPr>
          <a:prstGeom prst="rect">
            <a:avLst/>
          </a:prstGeom>
        </p:spPr>
        <p:txBody>
          <a:bodyPr/>
          <a:lstStyle/>
          <a:p>
            <a:r>
              <a:t>TurKit</a:t>
            </a:r>
          </a:p>
        </p:txBody>
      </p:sp>
      <p:sp>
        <p:nvSpPr>
          <p:cNvPr id="4" name="MTurk provides an on-demand source for human computation…">
            <a:extLst>
              <a:ext uri="{FF2B5EF4-FFF2-40B4-BE49-F238E27FC236}">
                <a16:creationId xmlns:a16="http://schemas.microsoft.com/office/drawing/2014/main" id="{7BA8676E-385F-344E-96D6-1CB701B90AD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IDE for writing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scripts, running them, and automatically rerunning them</a:t>
            </a: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“crashes” after publishing a HIT; re-running polls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to check for result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 controls for switching from sandbox into normal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clearing DB</a:t>
            </a:r>
          </a:p>
        </p:txBody>
      </p:sp>
    </p:spTree>
    <p:extLst>
      <p:ext uri="{BB962C8B-B14F-4D97-AF65-F5344CB8AC3E}">
        <p14:creationId xmlns:p14="http://schemas.microsoft.com/office/powerpoint/2010/main" val="16012446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 name="droppedImage.pdf" descr="droppedImage.pdf"/>
          <p:cNvPicPr>
            <a:picLocks noChangeAspect="1"/>
          </p:cNvPicPr>
          <p:nvPr/>
        </p:nvPicPr>
        <p:blipFill>
          <a:blip r:embed="rId3"/>
          <a:stretch>
            <a:fillRect/>
          </a:stretch>
        </p:blipFill>
        <p:spPr>
          <a:xfrm>
            <a:off x="657348" y="0"/>
            <a:ext cx="10877304" cy="6476214"/>
          </a:xfrm>
          <a:prstGeom prst="rect">
            <a:avLst/>
          </a:prstGeom>
          <a:ln w="12700">
            <a:miter lim="400000"/>
          </a:ln>
        </p:spPr>
      </p:pic>
    </p:spTree>
    <p:extLst>
      <p:ext uri="{BB962C8B-B14F-4D97-AF65-F5344CB8AC3E}">
        <p14:creationId xmlns:p14="http://schemas.microsoft.com/office/powerpoint/2010/main" val="391179434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 name="droppedImage.pdf" descr="droppedImage.pdf"/>
          <p:cNvPicPr>
            <a:picLocks noChangeAspect="1"/>
          </p:cNvPicPr>
          <p:nvPr/>
        </p:nvPicPr>
        <p:blipFill>
          <a:blip r:embed="rId3"/>
          <a:stretch>
            <a:fillRect/>
          </a:stretch>
        </p:blipFill>
        <p:spPr>
          <a:xfrm>
            <a:off x="2809666" y="1734489"/>
            <a:ext cx="6572668" cy="3189677"/>
          </a:xfrm>
          <a:prstGeom prst="rect">
            <a:avLst/>
          </a:prstGeom>
          <a:ln w="12700">
            <a:miter lim="400000"/>
          </a:ln>
        </p:spPr>
      </p:pic>
      <p:sp>
        <p:nvSpPr>
          <p:cNvPr id="3" name="Title 2">
            <a:extLst>
              <a:ext uri="{FF2B5EF4-FFF2-40B4-BE49-F238E27FC236}">
                <a16:creationId xmlns:a16="http://schemas.microsoft.com/office/drawing/2014/main" id="{84B20D7C-3A7E-324E-A80F-5C67B5050F5C}"/>
              </a:ext>
            </a:extLst>
          </p:cNvPr>
          <p:cNvSpPr>
            <a:spLocks noGrp="1"/>
          </p:cNvSpPr>
          <p:nvPr>
            <p:ph type="title"/>
          </p:nvPr>
        </p:nvSpPr>
        <p:spPr/>
        <p:txBody>
          <a:bodyPr/>
          <a:lstStyle/>
          <a:p>
            <a:r>
              <a:rPr lang="en-US" dirty="0"/>
              <a:t>Time for results to come back, by reward amount</a:t>
            </a:r>
          </a:p>
        </p:txBody>
      </p:sp>
    </p:spTree>
    <p:extLst>
      <p:ext uri="{BB962C8B-B14F-4D97-AF65-F5344CB8AC3E}">
        <p14:creationId xmlns:p14="http://schemas.microsoft.com/office/powerpoint/2010/main" val="219140138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 name="droppedImage.pdf" descr="droppedImage.pdf"/>
          <p:cNvPicPr>
            <a:picLocks noChangeAspect="1"/>
          </p:cNvPicPr>
          <p:nvPr/>
        </p:nvPicPr>
        <p:blipFill>
          <a:blip r:embed="rId3"/>
          <a:stretch>
            <a:fillRect/>
          </a:stretch>
        </p:blipFill>
        <p:spPr>
          <a:xfrm>
            <a:off x="3276956" y="1839458"/>
            <a:ext cx="5638088" cy="3413536"/>
          </a:xfrm>
          <a:prstGeom prst="rect">
            <a:avLst/>
          </a:prstGeom>
          <a:ln w="12700">
            <a:miter lim="400000"/>
          </a:ln>
        </p:spPr>
      </p:pic>
      <p:sp>
        <p:nvSpPr>
          <p:cNvPr id="3" name="Title 2">
            <a:extLst>
              <a:ext uri="{FF2B5EF4-FFF2-40B4-BE49-F238E27FC236}">
                <a16:creationId xmlns:a16="http://schemas.microsoft.com/office/drawing/2014/main" id="{D4B3AA14-AAD2-1A43-B164-91A5B00716F2}"/>
              </a:ext>
            </a:extLst>
          </p:cNvPr>
          <p:cNvSpPr>
            <a:spLocks noGrp="1"/>
          </p:cNvSpPr>
          <p:nvPr>
            <p:ph type="title"/>
          </p:nvPr>
        </p:nvSpPr>
        <p:spPr/>
        <p:txBody>
          <a:bodyPr/>
          <a:lstStyle/>
          <a:p>
            <a:r>
              <a:rPr lang="en-US" dirty="0"/>
              <a:t>Time for first $0.01 assignment to complete</a:t>
            </a:r>
          </a:p>
        </p:txBody>
      </p:sp>
    </p:spTree>
    <p:extLst>
      <p:ext uri="{BB962C8B-B14F-4D97-AF65-F5344CB8AC3E}">
        <p14:creationId xmlns:p14="http://schemas.microsoft.com/office/powerpoint/2010/main" val="83251950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Dealing with Latency"/>
          <p:cNvSpPr txBox="1">
            <a:spLocks noGrp="1"/>
          </p:cNvSpPr>
          <p:nvPr>
            <p:ph type="title"/>
          </p:nvPr>
        </p:nvSpPr>
        <p:spPr>
          <a:prstGeom prst="rect">
            <a:avLst/>
          </a:prstGeom>
        </p:spPr>
        <p:txBody>
          <a:bodyPr/>
          <a:lstStyle/>
          <a:p>
            <a:r>
              <a:rPr dirty="0"/>
              <a:t>Dealing with</a:t>
            </a:r>
            <a:r>
              <a:rPr lang="en-US" dirty="0"/>
              <a:t> l</a:t>
            </a:r>
            <a:r>
              <a:rPr dirty="0"/>
              <a:t>atency</a:t>
            </a:r>
          </a:p>
        </p:txBody>
      </p:sp>
      <p:pic>
        <p:nvPicPr>
          <p:cNvPr id="1024" name="droppedImage.png" descr="droppedImage.png"/>
          <p:cNvPicPr>
            <a:picLocks noChangeAspect="1"/>
          </p:cNvPicPr>
          <p:nvPr/>
        </p:nvPicPr>
        <p:blipFill>
          <a:blip r:embed="rId3"/>
          <a:stretch>
            <a:fillRect/>
          </a:stretch>
        </p:blipFill>
        <p:spPr>
          <a:xfrm>
            <a:off x="3579807" y="3278171"/>
            <a:ext cx="4988360" cy="2713383"/>
          </a:xfrm>
          <a:prstGeom prst="rect">
            <a:avLst/>
          </a:prstGeom>
          <a:ln w="12700">
            <a:miter lim="400000"/>
          </a:ln>
        </p:spPr>
      </p:pic>
      <p:sp>
        <p:nvSpPr>
          <p:cNvPr id="5" name="MTurk provides an on-demand source for human computation…">
            <a:extLst>
              <a:ext uri="{FF2B5EF4-FFF2-40B4-BE49-F238E27FC236}">
                <a16:creationId xmlns:a16="http://schemas.microsoft.com/office/drawing/2014/main" id="{4225191F-15F6-B74A-ACAA-A1A9B797094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Build the programming language to deal with high-latency operations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Do something to optimize throughput on </a:t>
            </a:r>
            <a:r>
              <a:rPr lang="en-US" sz="2400" dirty="0" err="1">
                <a:latin typeface="Arial" panose="020B0604020202020204" pitchFamily="34" charset="0"/>
                <a:cs typeface="Arial" panose="020B0604020202020204" pitchFamily="34" charset="0"/>
              </a:rPr>
              <a:t>MTurk</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One (nefarious) example: Artificially inflate number of assignments in your HIT to get front-page placement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53179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droppedImage.pdf" descr="droppedImage.pdf"/>
          <p:cNvPicPr>
            <a:picLocks noChangeAspect="1"/>
          </p:cNvPicPr>
          <p:nvPr/>
        </p:nvPicPr>
        <p:blipFill>
          <a:blip r:embed="rId3"/>
          <a:stretch>
            <a:fillRect/>
          </a:stretch>
        </p:blipFill>
        <p:spPr>
          <a:xfrm>
            <a:off x="3544442" y="1797519"/>
            <a:ext cx="5103116" cy="3455654"/>
          </a:xfrm>
          <a:prstGeom prst="rect">
            <a:avLst/>
          </a:prstGeom>
          <a:ln w="12700">
            <a:miter lim="400000"/>
          </a:ln>
        </p:spPr>
      </p:pic>
      <p:sp>
        <p:nvSpPr>
          <p:cNvPr id="3" name="Title 2">
            <a:extLst>
              <a:ext uri="{FF2B5EF4-FFF2-40B4-BE49-F238E27FC236}">
                <a16:creationId xmlns:a16="http://schemas.microsoft.com/office/drawing/2014/main" id="{492899B9-A880-934A-A6D2-6A737A4D7D5C}"/>
              </a:ext>
            </a:extLst>
          </p:cNvPr>
          <p:cNvSpPr>
            <a:spLocks noGrp="1"/>
          </p:cNvSpPr>
          <p:nvPr>
            <p:ph type="title"/>
          </p:nvPr>
        </p:nvSpPr>
        <p:spPr/>
        <p:txBody>
          <a:bodyPr/>
          <a:lstStyle/>
          <a:p>
            <a:r>
              <a:rPr lang="en-US" dirty="0"/>
              <a:t>Time to execute once all HITs have been cached</a:t>
            </a:r>
          </a:p>
        </p:txBody>
      </p:sp>
    </p:spTree>
    <p:extLst>
      <p:ext uri="{BB962C8B-B14F-4D97-AF65-F5344CB8AC3E}">
        <p14:creationId xmlns:p14="http://schemas.microsoft.com/office/powerpoint/2010/main" val="277057498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3DC67-FC29-8D42-BD6A-20024F525C19}"/>
              </a:ext>
            </a:extLst>
          </p:cNvPr>
          <p:cNvSpPr>
            <a:spLocks noGrp="1"/>
          </p:cNvSpPr>
          <p:nvPr>
            <p:ph type="title"/>
          </p:nvPr>
        </p:nvSpPr>
        <p:spPr/>
        <p:txBody>
          <a:bodyPr/>
          <a:lstStyle/>
          <a:p>
            <a:r>
              <a:rPr lang="en-US" dirty="0"/>
              <a:t>Pros and cons of </a:t>
            </a:r>
            <a:r>
              <a:rPr lang="en-US" dirty="0" err="1"/>
              <a:t>TurKit</a:t>
            </a:r>
            <a:endParaRPr lang="en-US" dirty="0"/>
          </a:p>
        </p:txBody>
      </p:sp>
      <p:sp>
        <p:nvSpPr>
          <p:cNvPr id="6" name="MTurk provides an on-demand source for human computation…">
            <a:extLst>
              <a:ext uri="{FF2B5EF4-FFF2-40B4-BE49-F238E27FC236}">
                <a16:creationId xmlns:a16="http://schemas.microsoft.com/office/drawing/2014/main" id="{9AADEEE8-1FC3-3343-9C79-8743E237421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a:t>
            </a:r>
            <a:r>
              <a:rPr lang="en-US" sz="2400" dirty="0">
                <a:latin typeface="Arial" panose="020B0604020202020204" pitchFamily="34" charset="0"/>
                <a:cs typeface="Arial" panose="020B0604020202020204" pitchFamily="34" charset="0"/>
              </a:rPr>
              <a:t>: Scalability – assumes local computation is minimal.  Rerunning after each HIT might be tedious if task is large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a:t>
            </a:r>
            <a:r>
              <a:rPr lang="en-US" sz="2400" dirty="0">
                <a:latin typeface="Arial" panose="020B0604020202020204" pitchFamily="34" charset="0"/>
                <a:cs typeface="Arial" panose="020B0604020202020204" pitchFamily="34" charset="0"/>
              </a:rPr>
              <a:t>: Parallel programming – not completely general in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once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fork</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join</a:t>
            </a:r>
            <a:r>
              <a:rPr lang="en-US" sz="2400" dirty="0">
                <a:latin typeface="Arial" panose="020B0604020202020204" pitchFamily="34" charset="0"/>
                <a:cs typeface="Arial" panose="020B0604020202020204" pitchFamily="34" charset="0"/>
              </a:rPr>
              <a:t> do not give enough state.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a:t>
            </a:r>
            <a:r>
              <a:rPr lang="en-US" sz="2400" dirty="0">
                <a:latin typeface="Arial" panose="020B0604020202020204" pitchFamily="34" charset="0"/>
                <a:cs typeface="Arial" panose="020B0604020202020204" pitchFamily="34" charset="0"/>
              </a:rPr>
              <a:t>: Experimental replicability – usually one downside of human computation is that results with differ each time.  Not so with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8037503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What experiments would you run?"/>
          <p:cNvSpPr txBox="1">
            <a:spLocks noGrp="1"/>
          </p:cNvSpPr>
          <p:nvPr>
            <p:ph type="title"/>
          </p:nvPr>
        </p:nvSpPr>
        <p:spPr>
          <a:xfrm>
            <a:off x="838200" y="2027859"/>
            <a:ext cx="10515600" cy="2368649"/>
          </a:xfrm>
          <a:prstGeom prst="rect">
            <a:avLst/>
          </a:prstGeom>
        </p:spPr>
        <p:txBody>
          <a:bodyPr>
            <a:normAutofit/>
          </a:bodyPr>
          <a:lstStyle>
            <a:lvl1pPr defTabSz="537463">
              <a:defRPr sz="7728"/>
            </a:lvl1pPr>
          </a:lstStyle>
          <a:p>
            <a:pPr algn="ctr"/>
            <a:r>
              <a:rPr sz="4800" dirty="0"/>
              <a:t>What experiments would you run?</a:t>
            </a:r>
          </a:p>
        </p:txBody>
      </p:sp>
    </p:spTree>
    <p:extLst>
      <p:ext uri="{BB962C8B-B14F-4D97-AF65-F5344CB8AC3E}">
        <p14:creationId xmlns:p14="http://schemas.microsoft.com/office/powerpoint/2010/main" val="231601032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 name="Please describe the text factually…"/>
          <p:cNvSpPr txBox="1">
            <a:spLocks noGrp="1"/>
          </p:cNvSpPr>
          <p:nvPr>
            <p:ph type="body" sz="quarter" idx="1"/>
          </p:nvPr>
        </p:nvSpPr>
        <p:spPr>
          <a:xfrm>
            <a:off x="6228402" y="2128470"/>
            <a:ext cx="5172175" cy="1482328"/>
          </a:xfrm>
          <a:prstGeom prst="rect">
            <a:avLst/>
          </a:prstGeom>
          <a:ln>
            <a:solidFill>
              <a:schemeClr val="tx1"/>
            </a:solidFill>
          </a:ln>
        </p:spPr>
        <p:txBody>
          <a:bodyPr anchor="ctr" anchorCtr="0">
            <a:normAutofit/>
          </a:bodyPr>
          <a:lstStyle/>
          <a:p>
            <a:pPr marL="387535" indent="-249129" algn="ctr" defTabSz="254666">
              <a:spcBef>
                <a:spcPts val="984"/>
              </a:spcBef>
              <a:defRPr sz="2604"/>
            </a:pPr>
            <a:r>
              <a:rPr sz="1900" dirty="0"/>
              <a:t>Please describe the text factually</a:t>
            </a:r>
          </a:p>
          <a:p>
            <a:pPr marL="387535" indent="-249129" algn="ctr" defTabSz="254666">
              <a:spcBef>
                <a:spcPts val="984"/>
              </a:spcBef>
              <a:defRPr sz="2604"/>
            </a:pPr>
            <a:r>
              <a:rPr sz="1900" dirty="0"/>
              <a:t>(You may use the provided text as a starting point, or delete it and start over)</a:t>
            </a:r>
          </a:p>
          <a:p>
            <a:pPr marL="387535" indent="-249129" algn="ctr" defTabSz="254666">
              <a:spcBef>
                <a:spcPts val="984"/>
              </a:spcBef>
              <a:defRPr sz="2604"/>
            </a:pPr>
            <a:r>
              <a:rPr sz="1900" dirty="0"/>
              <a:t>Use no more than 500 characters</a:t>
            </a:r>
          </a:p>
        </p:txBody>
      </p:sp>
      <p:pic>
        <p:nvPicPr>
          <p:cNvPr id="1045" name="droppedImage.pdf" descr="droppedImage.pdf"/>
          <p:cNvPicPr>
            <a:picLocks noChangeAspect="1"/>
          </p:cNvPicPr>
          <p:nvPr/>
        </p:nvPicPr>
        <p:blipFill>
          <a:blip r:embed="rId2"/>
          <a:stretch>
            <a:fillRect/>
          </a:stretch>
        </p:blipFill>
        <p:spPr>
          <a:xfrm>
            <a:off x="518046" y="1204976"/>
            <a:ext cx="5027491" cy="3329317"/>
          </a:xfrm>
          <a:prstGeom prst="rect">
            <a:avLst/>
          </a:prstGeom>
          <a:ln w="12700">
            <a:miter lim="400000"/>
          </a:ln>
        </p:spPr>
      </p:pic>
      <p:sp>
        <p:nvSpPr>
          <p:cNvPr id="1046" name="Lightening strike in a blue sky near a tree and a building."/>
          <p:cNvSpPr/>
          <p:nvPr/>
        </p:nvSpPr>
        <p:spPr>
          <a:xfrm>
            <a:off x="1701268" y="5079101"/>
            <a:ext cx="8789463"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l">
              <a:defRPr sz="4000">
                <a:latin typeface="Helvetica Neue Light"/>
                <a:ea typeface="Helvetica Neue Light"/>
                <a:cs typeface="Helvetica Neue Light"/>
                <a:sym typeface="Helvetica Neue Light"/>
              </a:defRPr>
            </a:lvl1pPr>
          </a:lstStyle>
          <a:p>
            <a:r>
              <a:rPr sz="2812" dirty="0"/>
              <a:t>Lightening strike in a blue sky near a tree and a building.</a:t>
            </a:r>
          </a:p>
        </p:txBody>
      </p:sp>
      <p:sp>
        <p:nvSpPr>
          <p:cNvPr id="1047" name="Next time…"/>
          <p:cNvSpPr txBox="1">
            <a:spLocks noGrp="1"/>
          </p:cNvSpPr>
          <p:nvPr>
            <p:ph type="title"/>
          </p:nvPr>
        </p:nvSpPr>
        <p:spPr>
          <a:prstGeom prst="rect">
            <a:avLst/>
          </a:prstGeom>
        </p:spPr>
        <p:txBody>
          <a:bodyPr anchor="t"/>
          <a:lstStyle/>
          <a:p>
            <a:r>
              <a:t>Next time…</a:t>
            </a:r>
          </a:p>
        </p:txBody>
      </p:sp>
    </p:spTree>
    <p:extLst>
      <p:ext uri="{BB962C8B-B14F-4D97-AF65-F5344CB8AC3E}">
        <p14:creationId xmlns:p14="http://schemas.microsoft.com/office/powerpoint/2010/main" val="196777646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 grpId="0" animBg="1" advAuto="0"/>
    </p:bldLst>
  </p:timing>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2381</TotalTime>
  <Words>2807</Words>
  <Application>Microsoft Macintosh PowerPoint</Application>
  <PresentationFormat>Widescreen</PresentationFormat>
  <Paragraphs>620</Paragraphs>
  <Slides>99</Slides>
  <Notes>20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Arial</vt:lpstr>
      <vt:lpstr>Arial Rounded MT Bold</vt:lpstr>
      <vt:lpstr>Calibri</vt:lpstr>
      <vt:lpstr>Consolas</vt:lpstr>
      <vt:lpstr>Helvetica</vt:lpstr>
      <vt:lpstr>Helvetica Neue</vt:lpstr>
      <vt:lpstr>Helvetica Neue Light</vt:lpstr>
      <vt:lpstr>Open Sans</vt:lpstr>
      <vt:lpstr>Open Sans SemiBold</vt:lpstr>
      <vt:lpstr>Times New Roman</vt:lpstr>
      <vt:lpstr>Times Roman</vt:lpstr>
      <vt:lpstr>Office Theme</vt:lpstr>
      <vt:lpstr>Programming the Crowd</vt:lpstr>
      <vt:lpstr>Algorithms for human computation</vt:lpstr>
      <vt:lpstr>MTurk limitations</vt:lpstr>
      <vt:lpstr>TurKit: A programming language for the crowd</vt:lpstr>
      <vt:lpstr>What new concerns exist for crowd programming?</vt:lpstr>
      <vt:lpstr>Crash and re-run</vt:lpstr>
      <vt:lpstr>Quicksort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Quicksort on MTurk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Quicksort as a long-running process</vt:lpstr>
      <vt:lpstr>Quicksort as a long-running process</vt:lpstr>
      <vt:lpstr>Store results in a DB</vt:lpstr>
      <vt:lpstr>New keyword once</vt:lpstr>
      <vt:lpstr>Quicksort on MTurk</vt:lpstr>
      <vt:lpstr>When should you mark a function with once?</vt:lpstr>
      <vt:lpstr>PowerPoint Presentation</vt:lpstr>
      <vt:lpstr>PowerPoint Presentation</vt:lpstr>
      <vt:lpstr>PowerPoint Presentation</vt:lpstr>
      <vt:lpstr>PowerPoint Presentation</vt:lpstr>
      <vt:lpstr>PowerPoint Presentation</vt:lpstr>
      <vt:lpstr>PowerPoint Presentation</vt:lpstr>
      <vt:lpstr>Quicksort</vt:lpstr>
      <vt:lpstr>When should you mark a function with once?</vt:lpstr>
      <vt:lpstr>Other benefits of once</vt:lpstr>
      <vt:lpstr>TurKit script</vt:lpstr>
      <vt:lpstr>TurKit keywords</vt:lpstr>
      <vt:lpstr>The crash keyword </vt:lpstr>
      <vt:lpstr>fork allows for parallel execution </vt:lpstr>
      <vt:lpstr>One HIT at a time</vt:lpstr>
      <vt:lpstr>Multiple HITs at a time</vt:lpstr>
      <vt:lpstr>The join keyword</vt:lpstr>
      <vt:lpstr>Calling Mechanical Turk</vt:lpstr>
      <vt:lpstr>Calling MTurk: prompt</vt:lpstr>
      <vt:lpstr>Calling MTurk: vote</vt:lpstr>
      <vt:lpstr>Calling MTurk: vote</vt:lpstr>
      <vt:lpstr>Calling MTurk: sort</vt:lpstr>
      <vt:lpstr>Under the hood</vt:lpstr>
      <vt:lpstr>TurKit</vt:lpstr>
      <vt:lpstr>PowerPoint Presentation</vt:lpstr>
      <vt:lpstr>Time for results to come back, by reward amount</vt:lpstr>
      <vt:lpstr>Time for first $0.01 assignment to complete</vt:lpstr>
      <vt:lpstr>Dealing with latency</vt:lpstr>
      <vt:lpstr>Time to execute once all HITs have been cached</vt:lpstr>
      <vt:lpstr>Pros and cons of TurKit</vt:lpstr>
      <vt:lpstr>What experiments would you run?</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Kim, Jason</dc:creator>
  <cp:lastModifiedBy>Callison-Burch, Christopher</cp:lastModifiedBy>
  <cp:revision>127</cp:revision>
  <dcterms:created xsi:type="dcterms:W3CDTF">2021-02-03T18:23:31Z</dcterms:created>
  <dcterms:modified xsi:type="dcterms:W3CDTF">2021-03-31T18:37:31Z</dcterms:modified>
</cp:coreProperties>
</file>